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45" r:id="rId3"/>
    <p:sldId id="364" r:id="rId4"/>
    <p:sldId id="346" r:id="rId5"/>
    <p:sldId id="277" r:id="rId6"/>
    <p:sldId id="258" r:id="rId7"/>
    <p:sldId id="257" r:id="rId8"/>
    <p:sldId id="348" r:id="rId9"/>
    <p:sldId id="354" r:id="rId10"/>
    <p:sldId id="281" r:id="rId11"/>
    <p:sldId id="313" r:id="rId12"/>
    <p:sldId id="286" r:id="rId13"/>
    <p:sldId id="290" r:id="rId14"/>
    <p:sldId id="288" r:id="rId15"/>
    <p:sldId id="351" r:id="rId16"/>
    <p:sldId id="352" r:id="rId17"/>
    <p:sldId id="353" r:id="rId18"/>
    <p:sldId id="349" r:id="rId19"/>
    <p:sldId id="350" r:id="rId20"/>
    <p:sldId id="356" r:id="rId21"/>
    <p:sldId id="355" r:id="rId22"/>
    <p:sldId id="357" r:id="rId23"/>
    <p:sldId id="358" r:id="rId24"/>
    <p:sldId id="359" r:id="rId25"/>
    <p:sldId id="360" r:id="rId26"/>
    <p:sldId id="362" r:id="rId27"/>
    <p:sldId id="363" r:id="rId28"/>
    <p:sldId id="36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77877"/>
    <a:srgbClr val="003865"/>
    <a:srgbClr val="002848"/>
    <a:srgbClr val="3C3C3B"/>
    <a:srgbClr val="6AB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58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notesMaster" Target="notesMasters/notesMaster1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LINE\IBRAM\PROJETOS%20DE%20MINERA&#199;&#195;O\20230206_Gr&#225;fico.xlsx" TargetMode="External" 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ives%20compartilhados\02.01-Gerencia_Pesquisa_Desenvolvimento\Banco%20de%20Dados\Banco%20de%20Dados%20(Avaliar)\CFEM%20Arrecada&#231;&#245;es\CFEM%202004-2018.xlsx" TargetMode="Externa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Estimativas de Investimentos no Setor Mineral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6839609363719089E-2"/>
          <c:y val="0.18744513522359058"/>
          <c:w val="0.92670681950467804"/>
          <c:h val="0.55458762655943661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004071"/>
            </a:solidFill>
            <a:ln cmpd="sng">
              <a:noFill/>
            </a:ln>
          </c:spPr>
          <c:invertIfNegative val="1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'Historico Grafico'!$B$3:$B$17</c:f>
              <c:strCache>
                <c:ptCount val="15"/>
                <c:pt idx="0">
                  <c:v>2007-2011</c:v>
                </c:pt>
                <c:pt idx="1">
                  <c:v>2008-2012</c:v>
                </c:pt>
                <c:pt idx="2">
                  <c:v>2009-2013</c:v>
                </c:pt>
                <c:pt idx="3">
                  <c:v>2010-2014</c:v>
                </c:pt>
                <c:pt idx="4">
                  <c:v>2011-2015</c:v>
                </c:pt>
                <c:pt idx="5">
                  <c:v>2012-2016</c:v>
                </c:pt>
                <c:pt idx="6">
                  <c:v>2013-2017</c:v>
                </c:pt>
                <c:pt idx="7">
                  <c:v>2014-2018</c:v>
                </c:pt>
                <c:pt idx="8">
                  <c:v>2017-2021</c:v>
                </c:pt>
                <c:pt idx="9">
                  <c:v>2018-2022</c:v>
                </c:pt>
                <c:pt idx="10">
                  <c:v>2019-2023</c:v>
                </c:pt>
                <c:pt idx="11">
                  <c:v>2020-2024</c:v>
                </c:pt>
                <c:pt idx="12">
                  <c:v>2021-2025</c:v>
                </c:pt>
                <c:pt idx="13">
                  <c:v>2022-2026</c:v>
                </c:pt>
                <c:pt idx="14">
                  <c:v>2023-2027</c:v>
                </c:pt>
              </c:strCache>
            </c:strRef>
          </c:cat>
          <c:val>
            <c:numRef>
              <c:f>'Historico Grafico'!$C$3:$C$17</c:f>
              <c:numCache>
                <c:formatCode>General</c:formatCode>
                <c:ptCount val="15"/>
                <c:pt idx="0">
                  <c:v>28.3</c:v>
                </c:pt>
                <c:pt idx="1">
                  <c:v>52.5</c:v>
                </c:pt>
                <c:pt idx="2">
                  <c:v>47</c:v>
                </c:pt>
                <c:pt idx="3">
                  <c:v>55</c:v>
                </c:pt>
                <c:pt idx="4">
                  <c:v>66.7</c:v>
                </c:pt>
                <c:pt idx="5">
                  <c:v>75</c:v>
                </c:pt>
                <c:pt idx="6">
                  <c:v>63.7</c:v>
                </c:pt>
                <c:pt idx="7">
                  <c:v>53.6</c:v>
                </c:pt>
                <c:pt idx="8">
                  <c:v>18</c:v>
                </c:pt>
                <c:pt idx="9">
                  <c:v>19.5</c:v>
                </c:pt>
                <c:pt idx="10">
                  <c:v>27.5</c:v>
                </c:pt>
                <c:pt idx="11">
                  <c:v>38</c:v>
                </c:pt>
                <c:pt idx="12">
                  <c:v>41.3</c:v>
                </c:pt>
                <c:pt idx="13" formatCode="0.0">
                  <c:v>40.44</c:v>
                </c:pt>
                <c:pt idx="14">
                  <c:v>50.43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EEE3-49B4-A6BB-E8D341F73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81789618"/>
        <c:axId val="2054380493"/>
      </c:barChart>
      <c:catAx>
        <c:axId val="18178961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pt-BR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054380493"/>
        <c:crosses val="autoZero"/>
        <c:auto val="1"/>
        <c:lblAlgn val="ctr"/>
        <c:lblOffset val="100"/>
        <c:noMultiLvlLbl val="1"/>
      </c:catAx>
      <c:valAx>
        <c:axId val="2054380493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US$ bilhões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81789618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'Evolução Mil'!$N$8:$T$8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'Evolução Mil'!$N$9:$T$9</c:f>
              <c:numCache>
                <c:formatCode>#,##0.00</c:formatCode>
                <c:ptCount val="7"/>
                <c:pt idx="0" formatCode="_-* #,##0.0_-;\-* #,##0.0_-;_-* &quot;-&quot;??_-;_-@_-">
                  <c:v>1797.86181362</c:v>
                </c:pt>
                <c:pt idx="1">
                  <c:v>1838.5680214500001</c:v>
                </c:pt>
                <c:pt idx="2">
                  <c:v>3036.1435924099997</c:v>
                </c:pt>
                <c:pt idx="3">
                  <c:v>4504.2386688999995</c:v>
                </c:pt>
                <c:pt idx="4">
                  <c:v>6080.6967533799998</c:v>
                </c:pt>
                <c:pt idx="5">
                  <c:v>10288.93576149</c:v>
                </c:pt>
                <c:pt idx="6">
                  <c:v>7018.1009571300001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9-4BC3-B3E9-DB07E68C1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012416"/>
        <c:axId val="100013952"/>
      </c:barChart>
      <c:catAx>
        <c:axId val="100012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0013952"/>
        <c:crosses val="autoZero"/>
        <c:auto val="1"/>
        <c:lblAlgn val="ctr"/>
        <c:lblOffset val="100"/>
        <c:noMultiLvlLbl val="0"/>
      </c:catAx>
      <c:valAx>
        <c:axId val="100013952"/>
        <c:scaling>
          <c:orientation val="minMax"/>
        </c:scaling>
        <c:delete val="0"/>
        <c:axPos val="b"/>
        <c:majorGridlines/>
        <c:numFmt formatCode="_-* #,##0.0_-;\-* #,##0.0_-;_-* &quot;-&quot;??_-;_-@_-" sourceLinked="1"/>
        <c:majorTickMark val="out"/>
        <c:minorTickMark val="none"/>
        <c:tickLblPos val="nextTo"/>
        <c:crossAx val="100012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3CDD0F-1812-481D-B4C4-A0EAE4008F4A}" type="doc">
      <dgm:prSet loTypeId="urn:microsoft.com/office/officeart/2005/8/layout/cycle8" loCatId="cycle" qsTypeId="urn:microsoft.com/office/officeart/2005/8/quickstyle/simple1" qsCatId="simple" csTypeId="urn:microsoft.com/office/officeart/2005/8/colors/colorful3" csCatId="colorful" phldr="1"/>
      <dgm:spPr/>
    </dgm:pt>
    <dgm:pt modelId="{E704EA1B-D1AA-4CEE-BC96-9E9CEB5A9C86}">
      <dgm:prSet phldrT="[Texto]"/>
      <dgm:spPr/>
      <dgm:t>
        <a:bodyPr/>
        <a:lstStyle/>
        <a:p>
          <a:r>
            <a:rPr lang="pt-BR" dirty="0"/>
            <a:t>Lavra</a:t>
          </a:r>
        </a:p>
      </dgm:t>
    </dgm:pt>
    <dgm:pt modelId="{15893F99-A5CB-4C70-9763-835ACD53BDAC}" type="parTrans" cxnId="{7DE5A912-F458-4494-8C3C-E3CABAF1BA5E}">
      <dgm:prSet/>
      <dgm:spPr/>
      <dgm:t>
        <a:bodyPr/>
        <a:lstStyle/>
        <a:p>
          <a:endParaRPr lang="pt-BR"/>
        </a:p>
      </dgm:t>
    </dgm:pt>
    <dgm:pt modelId="{55300EFB-9829-46EA-8449-400EA7D9AC81}" type="sibTrans" cxnId="{7DE5A912-F458-4494-8C3C-E3CABAF1BA5E}">
      <dgm:prSet/>
      <dgm:spPr/>
      <dgm:t>
        <a:bodyPr/>
        <a:lstStyle/>
        <a:p>
          <a:endParaRPr lang="pt-BR"/>
        </a:p>
      </dgm:t>
    </dgm:pt>
    <dgm:pt modelId="{1EB5BF6C-8E04-4657-95B3-E63E53D6E40C}">
      <dgm:prSet phldrT="[Texto]"/>
      <dgm:spPr/>
      <dgm:t>
        <a:bodyPr/>
        <a:lstStyle/>
        <a:p>
          <a:r>
            <a:rPr lang="pt-BR" dirty="0"/>
            <a:t>Beneficiamento</a:t>
          </a:r>
        </a:p>
      </dgm:t>
    </dgm:pt>
    <dgm:pt modelId="{339BA80F-4AA7-454C-B7B8-EB171578355F}" type="parTrans" cxnId="{AA400989-9351-40A3-994D-434166AB9A89}">
      <dgm:prSet/>
      <dgm:spPr/>
      <dgm:t>
        <a:bodyPr/>
        <a:lstStyle/>
        <a:p>
          <a:endParaRPr lang="pt-BR"/>
        </a:p>
      </dgm:t>
    </dgm:pt>
    <dgm:pt modelId="{FE706687-3E32-4BFD-9580-E3ACED3F5674}" type="sibTrans" cxnId="{AA400989-9351-40A3-994D-434166AB9A89}">
      <dgm:prSet/>
      <dgm:spPr/>
      <dgm:t>
        <a:bodyPr/>
        <a:lstStyle/>
        <a:p>
          <a:endParaRPr lang="pt-BR"/>
        </a:p>
      </dgm:t>
    </dgm:pt>
    <dgm:pt modelId="{781D56BC-7EC0-4AA2-93E0-D43619CBD421}">
      <dgm:prSet phldrT="[Texto]"/>
      <dgm:spPr/>
      <dgm:t>
        <a:bodyPr/>
        <a:lstStyle/>
        <a:p>
          <a:r>
            <a:rPr lang="pt-BR" dirty="0"/>
            <a:t>Pesquisa Mineral</a:t>
          </a:r>
        </a:p>
      </dgm:t>
    </dgm:pt>
    <dgm:pt modelId="{3DE924D9-5072-4C59-902A-AB705E732CC7}" type="parTrans" cxnId="{754EC218-28D8-4F94-B01E-8AA7A13C5906}">
      <dgm:prSet/>
      <dgm:spPr/>
      <dgm:t>
        <a:bodyPr/>
        <a:lstStyle/>
        <a:p>
          <a:endParaRPr lang="pt-BR"/>
        </a:p>
      </dgm:t>
    </dgm:pt>
    <dgm:pt modelId="{F83364A3-5A66-45AF-93F8-955D788EF79A}" type="sibTrans" cxnId="{754EC218-28D8-4F94-B01E-8AA7A13C5906}">
      <dgm:prSet/>
      <dgm:spPr/>
      <dgm:t>
        <a:bodyPr/>
        <a:lstStyle/>
        <a:p>
          <a:endParaRPr lang="pt-BR"/>
        </a:p>
      </dgm:t>
    </dgm:pt>
    <dgm:pt modelId="{C06A83DD-8795-4C2B-BEB7-CE51975A15B8}" type="pres">
      <dgm:prSet presAssocID="{2B3CDD0F-1812-481D-B4C4-A0EAE4008F4A}" presName="compositeShape" presStyleCnt="0">
        <dgm:presLayoutVars>
          <dgm:chMax val="7"/>
          <dgm:dir/>
          <dgm:resizeHandles val="exact"/>
        </dgm:presLayoutVars>
      </dgm:prSet>
      <dgm:spPr/>
    </dgm:pt>
    <dgm:pt modelId="{97726A8B-9991-492D-858C-44D9D31C190B}" type="pres">
      <dgm:prSet presAssocID="{2B3CDD0F-1812-481D-B4C4-A0EAE4008F4A}" presName="wedge1" presStyleLbl="node1" presStyleIdx="0" presStyleCnt="3"/>
      <dgm:spPr/>
    </dgm:pt>
    <dgm:pt modelId="{87DB796A-CD33-4979-A880-FCD25DC43CA0}" type="pres">
      <dgm:prSet presAssocID="{2B3CDD0F-1812-481D-B4C4-A0EAE4008F4A}" presName="dummy1a" presStyleCnt="0"/>
      <dgm:spPr/>
    </dgm:pt>
    <dgm:pt modelId="{6D0EEC32-AAC4-4501-85A5-5D922E037C0E}" type="pres">
      <dgm:prSet presAssocID="{2B3CDD0F-1812-481D-B4C4-A0EAE4008F4A}" presName="dummy1b" presStyleCnt="0"/>
      <dgm:spPr/>
    </dgm:pt>
    <dgm:pt modelId="{C512C7D6-33DD-4919-BC59-5FF0A7F86ED3}" type="pres">
      <dgm:prSet presAssocID="{2B3CDD0F-1812-481D-B4C4-A0EAE4008F4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570BA9F-9BFE-4E06-AE06-E22A3E15CAFE}" type="pres">
      <dgm:prSet presAssocID="{2B3CDD0F-1812-481D-B4C4-A0EAE4008F4A}" presName="wedge2" presStyleLbl="node1" presStyleIdx="1" presStyleCnt="3"/>
      <dgm:spPr/>
    </dgm:pt>
    <dgm:pt modelId="{A9E25F53-8A07-491A-8F5E-40BFAB9C9E6D}" type="pres">
      <dgm:prSet presAssocID="{2B3CDD0F-1812-481D-B4C4-A0EAE4008F4A}" presName="dummy2a" presStyleCnt="0"/>
      <dgm:spPr/>
    </dgm:pt>
    <dgm:pt modelId="{C91A4D41-4B0B-43FF-9111-4CD996C65D50}" type="pres">
      <dgm:prSet presAssocID="{2B3CDD0F-1812-481D-B4C4-A0EAE4008F4A}" presName="dummy2b" presStyleCnt="0"/>
      <dgm:spPr/>
    </dgm:pt>
    <dgm:pt modelId="{BD3AA5CE-0038-44B8-994C-3F8B6415FA02}" type="pres">
      <dgm:prSet presAssocID="{2B3CDD0F-1812-481D-B4C4-A0EAE4008F4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C05A8AB-3BCE-48E7-A141-A581E12DB350}" type="pres">
      <dgm:prSet presAssocID="{2B3CDD0F-1812-481D-B4C4-A0EAE4008F4A}" presName="wedge3" presStyleLbl="node1" presStyleIdx="2" presStyleCnt="3"/>
      <dgm:spPr/>
    </dgm:pt>
    <dgm:pt modelId="{A2837B66-0BAB-440F-91AD-53F037BB03D4}" type="pres">
      <dgm:prSet presAssocID="{2B3CDD0F-1812-481D-B4C4-A0EAE4008F4A}" presName="dummy3a" presStyleCnt="0"/>
      <dgm:spPr/>
    </dgm:pt>
    <dgm:pt modelId="{A4F38699-4BCF-499F-9BDA-AAA0D46B4658}" type="pres">
      <dgm:prSet presAssocID="{2B3CDD0F-1812-481D-B4C4-A0EAE4008F4A}" presName="dummy3b" presStyleCnt="0"/>
      <dgm:spPr/>
    </dgm:pt>
    <dgm:pt modelId="{9EA118EE-9266-417B-997A-EFA5B46F5145}" type="pres">
      <dgm:prSet presAssocID="{2B3CDD0F-1812-481D-B4C4-A0EAE4008F4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0DC3E430-E68E-4082-8CAD-6059CD3FEABF}" type="pres">
      <dgm:prSet presAssocID="{55300EFB-9829-46EA-8449-400EA7D9AC81}" presName="arrowWedge1" presStyleLbl="fgSibTrans2D1" presStyleIdx="0" presStyleCnt="3"/>
      <dgm:spPr/>
    </dgm:pt>
    <dgm:pt modelId="{EC45E2FD-4868-4829-8C78-8460F46A03CA}" type="pres">
      <dgm:prSet presAssocID="{FE706687-3E32-4BFD-9580-E3ACED3F5674}" presName="arrowWedge2" presStyleLbl="fgSibTrans2D1" presStyleIdx="1" presStyleCnt="3"/>
      <dgm:spPr/>
    </dgm:pt>
    <dgm:pt modelId="{5D6110B4-FDF8-4760-9B91-8F516838B9E6}" type="pres">
      <dgm:prSet presAssocID="{F83364A3-5A66-45AF-93F8-955D788EF79A}" presName="arrowWedge3" presStyleLbl="fgSibTrans2D1" presStyleIdx="2" presStyleCnt="3"/>
      <dgm:spPr/>
    </dgm:pt>
  </dgm:ptLst>
  <dgm:cxnLst>
    <dgm:cxn modelId="{7DE5A912-F458-4494-8C3C-E3CABAF1BA5E}" srcId="{2B3CDD0F-1812-481D-B4C4-A0EAE4008F4A}" destId="{E704EA1B-D1AA-4CEE-BC96-9E9CEB5A9C86}" srcOrd="0" destOrd="0" parTransId="{15893F99-A5CB-4C70-9763-835ACD53BDAC}" sibTransId="{55300EFB-9829-46EA-8449-400EA7D9AC81}"/>
    <dgm:cxn modelId="{754EC218-28D8-4F94-B01E-8AA7A13C5906}" srcId="{2B3CDD0F-1812-481D-B4C4-A0EAE4008F4A}" destId="{781D56BC-7EC0-4AA2-93E0-D43619CBD421}" srcOrd="2" destOrd="0" parTransId="{3DE924D9-5072-4C59-902A-AB705E732CC7}" sibTransId="{F83364A3-5A66-45AF-93F8-955D788EF79A}"/>
    <dgm:cxn modelId="{5DEC0751-BD5E-4FC2-AB4B-E6A33D6F4CB2}" type="presOf" srcId="{2B3CDD0F-1812-481D-B4C4-A0EAE4008F4A}" destId="{C06A83DD-8795-4C2B-BEB7-CE51975A15B8}" srcOrd="0" destOrd="0" presId="urn:microsoft.com/office/officeart/2005/8/layout/cycle8"/>
    <dgm:cxn modelId="{14218354-4B6D-446A-84A1-12DB604A6B31}" type="presOf" srcId="{1EB5BF6C-8E04-4657-95B3-E63E53D6E40C}" destId="{BD3AA5CE-0038-44B8-994C-3F8B6415FA02}" srcOrd="1" destOrd="0" presId="urn:microsoft.com/office/officeart/2005/8/layout/cycle8"/>
    <dgm:cxn modelId="{98FF3F82-5DBA-42B2-B8D7-0BD8600A9E81}" type="presOf" srcId="{E704EA1B-D1AA-4CEE-BC96-9E9CEB5A9C86}" destId="{C512C7D6-33DD-4919-BC59-5FF0A7F86ED3}" srcOrd="1" destOrd="0" presId="urn:microsoft.com/office/officeart/2005/8/layout/cycle8"/>
    <dgm:cxn modelId="{AA400989-9351-40A3-994D-434166AB9A89}" srcId="{2B3CDD0F-1812-481D-B4C4-A0EAE4008F4A}" destId="{1EB5BF6C-8E04-4657-95B3-E63E53D6E40C}" srcOrd="1" destOrd="0" parTransId="{339BA80F-4AA7-454C-B7B8-EB171578355F}" sibTransId="{FE706687-3E32-4BFD-9580-E3ACED3F5674}"/>
    <dgm:cxn modelId="{E84CB68F-2C69-4E87-BF74-EAFE4A55BC91}" type="presOf" srcId="{E704EA1B-D1AA-4CEE-BC96-9E9CEB5A9C86}" destId="{97726A8B-9991-492D-858C-44D9D31C190B}" srcOrd="0" destOrd="0" presId="urn:microsoft.com/office/officeart/2005/8/layout/cycle8"/>
    <dgm:cxn modelId="{F3810598-5300-4C75-A887-C7A23EDE6F10}" type="presOf" srcId="{1EB5BF6C-8E04-4657-95B3-E63E53D6E40C}" destId="{E570BA9F-9BFE-4E06-AE06-E22A3E15CAFE}" srcOrd="0" destOrd="0" presId="urn:microsoft.com/office/officeart/2005/8/layout/cycle8"/>
    <dgm:cxn modelId="{869FC8F6-B977-47B2-9B0F-308B755F0585}" type="presOf" srcId="{781D56BC-7EC0-4AA2-93E0-D43619CBD421}" destId="{9EA118EE-9266-417B-997A-EFA5B46F5145}" srcOrd="1" destOrd="0" presId="urn:microsoft.com/office/officeart/2005/8/layout/cycle8"/>
    <dgm:cxn modelId="{870E37F9-5E1B-489D-85DD-8E516920F39A}" type="presOf" srcId="{781D56BC-7EC0-4AA2-93E0-D43619CBD421}" destId="{2C05A8AB-3BCE-48E7-A141-A581E12DB350}" srcOrd="0" destOrd="0" presId="urn:microsoft.com/office/officeart/2005/8/layout/cycle8"/>
    <dgm:cxn modelId="{C294BA93-37F6-4991-BF24-DEBEDB795508}" type="presParOf" srcId="{C06A83DD-8795-4C2B-BEB7-CE51975A15B8}" destId="{97726A8B-9991-492D-858C-44D9D31C190B}" srcOrd="0" destOrd="0" presId="urn:microsoft.com/office/officeart/2005/8/layout/cycle8"/>
    <dgm:cxn modelId="{80749F52-9F14-4CE3-8312-09AC4122802B}" type="presParOf" srcId="{C06A83DD-8795-4C2B-BEB7-CE51975A15B8}" destId="{87DB796A-CD33-4979-A880-FCD25DC43CA0}" srcOrd="1" destOrd="0" presId="urn:microsoft.com/office/officeart/2005/8/layout/cycle8"/>
    <dgm:cxn modelId="{49F8A0E0-55A9-4873-B17F-C9A124E902C6}" type="presParOf" srcId="{C06A83DD-8795-4C2B-BEB7-CE51975A15B8}" destId="{6D0EEC32-AAC4-4501-85A5-5D922E037C0E}" srcOrd="2" destOrd="0" presId="urn:microsoft.com/office/officeart/2005/8/layout/cycle8"/>
    <dgm:cxn modelId="{F9936C3E-79E9-4AC0-98E9-159CC05F97B4}" type="presParOf" srcId="{C06A83DD-8795-4C2B-BEB7-CE51975A15B8}" destId="{C512C7D6-33DD-4919-BC59-5FF0A7F86ED3}" srcOrd="3" destOrd="0" presId="urn:microsoft.com/office/officeart/2005/8/layout/cycle8"/>
    <dgm:cxn modelId="{DB98CA44-6954-478F-8C83-5CD40A9317A3}" type="presParOf" srcId="{C06A83DD-8795-4C2B-BEB7-CE51975A15B8}" destId="{E570BA9F-9BFE-4E06-AE06-E22A3E15CAFE}" srcOrd="4" destOrd="0" presId="urn:microsoft.com/office/officeart/2005/8/layout/cycle8"/>
    <dgm:cxn modelId="{67194E44-1E5B-45FA-997C-72EDBA6DA168}" type="presParOf" srcId="{C06A83DD-8795-4C2B-BEB7-CE51975A15B8}" destId="{A9E25F53-8A07-491A-8F5E-40BFAB9C9E6D}" srcOrd="5" destOrd="0" presId="urn:microsoft.com/office/officeart/2005/8/layout/cycle8"/>
    <dgm:cxn modelId="{2B812BF1-094F-4B9F-BEA8-FA4772F2D476}" type="presParOf" srcId="{C06A83DD-8795-4C2B-BEB7-CE51975A15B8}" destId="{C91A4D41-4B0B-43FF-9111-4CD996C65D50}" srcOrd="6" destOrd="0" presId="urn:microsoft.com/office/officeart/2005/8/layout/cycle8"/>
    <dgm:cxn modelId="{ECF939A1-FA54-44DD-92A6-291450393D85}" type="presParOf" srcId="{C06A83DD-8795-4C2B-BEB7-CE51975A15B8}" destId="{BD3AA5CE-0038-44B8-994C-3F8B6415FA02}" srcOrd="7" destOrd="0" presId="urn:microsoft.com/office/officeart/2005/8/layout/cycle8"/>
    <dgm:cxn modelId="{FD76A7B0-ED42-4537-909D-35E85EC15A33}" type="presParOf" srcId="{C06A83DD-8795-4C2B-BEB7-CE51975A15B8}" destId="{2C05A8AB-3BCE-48E7-A141-A581E12DB350}" srcOrd="8" destOrd="0" presId="urn:microsoft.com/office/officeart/2005/8/layout/cycle8"/>
    <dgm:cxn modelId="{8AD0026E-93BF-402D-A320-38B8F2A29AD7}" type="presParOf" srcId="{C06A83DD-8795-4C2B-BEB7-CE51975A15B8}" destId="{A2837B66-0BAB-440F-91AD-53F037BB03D4}" srcOrd="9" destOrd="0" presId="urn:microsoft.com/office/officeart/2005/8/layout/cycle8"/>
    <dgm:cxn modelId="{6D54496C-7024-4D54-AE16-5FBA8DAED84E}" type="presParOf" srcId="{C06A83DD-8795-4C2B-BEB7-CE51975A15B8}" destId="{A4F38699-4BCF-499F-9BDA-AAA0D46B4658}" srcOrd="10" destOrd="0" presId="urn:microsoft.com/office/officeart/2005/8/layout/cycle8"/>
    <dgm:cxn modelId="{5FE87013-1D20-4662-AA2C-576BAE3F2EE6}" type="presParOf" srcId="{C06A83DD-8795-4C2B-BEB7-CE51975A15B8}" destId="{9EA118EE-9266-417B-997A-EFA5B46F5145}" srcOrd="11" destOrd="0" presId="urn:microsoft.com/office/officeart/2005/8/layout/cycle8"/>
    <dgm:cxn modelId="{0D2BE801-924A-41BE-B321-AF4B89671E62}" type="presParOf" srcId="{C06A83DD-8795-4C2B-BEB7-CE51975A15B8}" destId="{0DC3E430-E68E-4082-8CAD-6059CD3FEABF}" srcOrd="12" destOrd="0" presId="urn:microsoft.com/office/officeart/2005/8/layout/cycle8"/>
    <dgm:cxn modelId="{FA530E16-0EF8-4C08-9220-568999536E22}" type="presParOf" srcId="{C06A83DD-8795-4C2B-BEB7-CE51975A15B8}" destId="{EC45E2FD-4868-4829-8C78-8460F46A03CA}" srcOrd="13" destOrd="0" presId="urn:microsoft.com/office/officeart/2005/8/layout/cycle8"/>
    <dgm:cxn modelId="{AE48B9B0-4DE1-4AD3-A205-FD9F0EBADEC5}" type="presParOf" srcId="{C06A83DD-8795-4C2B-BEB7-CE51975A15B8}" destId="{5D6110B4-FDF8-4760-9B91-8F516838B9E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E282FE-DA25-424F-A3F4-B43B54BA5D5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356110C-A57E-4AAC-98CE-A8D3ED6C9019}">
      <dgm:prSet phldrT="[Texto]" custT="1"/>
      <dgm:spPr/>
      <dgm:t>
        <a:bodyPr/>
        <a:lstStyle/>
        <a:p>
          <a:pPr algn="l"/>
          <a:r>
            <a:rPr lang="pt-BR" sz="1200" b="1" dirty="0"/>
            <a:t>15% </a:t>
          </a:r>
          <a:r>
            <a:rPr lang="pt-BR" sz="1200" b="0" i="0" dirty="0"/>
            <a:t>para o Distrito Federal e os Estados onde ocorrer a produção</a:t>
          </a:r>
          <a:endParaRPr lang="en-US" sz="1200" dirty="0"/>
        </a:p>
      </dgm:t>
    </dgm:pt>
    <dgm:pt modelId="{23FA690F-1581-4CEF-9726-E77BF603E969}" type="parTrans" cxnId="{8D831107-E7D6-49A7-88AC-EEAC46F22179}">
      <dgm:prSet/>
      <dgm:spPr/>
      <dgm:t>
        <a:bodyPr/>
        <a:lstStyle/>
        <a:p>
          <a:endParaRPr lang="en-US"/>
        </a:p>
      </dgm:t>
    </dgm:pt>
    <dgm:pt modelId="{330AB6BA-9026-4857-9608-D82B167F3975}" type="sibTrans" cxnId="{8D831107-E7D6-49A7-88AC-EEAC46F22179}">
      <dgm:prSet/>
      <dgm:spPr/>
      <dgm:t>
        <a:bodyPr/>
        <a:lstStyle/>
        <a:p>
          <a:endParaRPr lang="en-US"/>
        </a:p>
      </dgm:t>
    </dgm:pt>
    <dgm:pt modelId="{7C396B20-9628-41D1-87FF-4B7C7ADA9272}">
      <dgm:prSet phldrT="[Texto]" custT="1"/>
      <dgm:spPr/>
      <dgm:t>
        <a:bodyPr/>
        <a:lstStyle/>
        <a:p>
          <a:pPr algn="l"/>
          <a:r>
            <a:rPr lang="pt-BR" sz="1200" b="1" dirty="0"/>
            <a:t>60% </a:t>
          </a:r>
          <a:r>
            <a:rPr lang="pt-BR" sz="1200" b="0" i="0" dirty="0"/>
            <a:t>para o Distrito Federal e os Municípios onde ocorrer a produção</a:t>
          </a:r>
          <a:endParaRPr lang="en-US" sz="1200" dirty="0"/>
        </a:p>
      </dgm:t>
    </dgm:pt>
    <dgm:pt modelId="{FE943453-3EBE-4760-BAE5-B6F29B8E6279}" type="parTrans" cxnId="{5CA751D3-1388-45AE-BD9C-300D343C4B1C}">
      <dgm:prSet/>
      <dgm:spPr/>
      <dgm:t>
        <a:bodyPr/>
        <a:lstStyle/>
        <a:p>
          <a:endParaRPr lang="en-US"/>
        </a:p>
      </dgm:t>
    </dgm:pt>
    <dgm:pt modelId="{D4AC8F0A-6859-43A5-9CEF-FC4C3007D9B0}" type="sibTrans" cxnId="{5CA751D3-1388-45AE-BD9C-300D343C4B1C}">
      <dgm:prSet/>
      <dgm:spPr/>
      <dgm:t>
        <a:bodyPr/>
        <a:lstStyle/>
        <a:p>
          <a:endParaRPr lang="en-US"/>
        </a:p>
      </dgm:t>
    </dgm:pt>
    <dgm:pt modelId="{88CF8512-2D1B-4B02-BEF7-3913857D89DA}">
      <dgm:prSet phldrT="[Texto]" custT="1"/>
      <dgm:spPr/>
      <dgm:t>
        <a:bodyPr/>
        <a:lstStyle/>
        <a:p>
          <a:pPr algn="l"/>
          <a:r>
            <a:rPr lang="en-US" sz="1200" b="1" dirty="0">
              <a:solidFill>
                <a:schemeClr val="tx1"/>
              </a:solidFill>
            </a:rPr>
            <a:t>10% </a:t>
          </a:r>
          <a:r>
            <a:rPr lang="en-US" sz="1200" b="0" dirty="0" err="1">
              <a:solidFill>
                <a:schemeClr val="tx1"/>
              </a:solidFill>
            </a:rPr>
            <a:t>União</a:t>
          </a:r>
          <a:endParaRPr lang="en-US" sz="1200" b="0" dirty="0">
            <a:solidFill>
              <a:schemeClr val="tx1"/>
            </a:solidFill>
          </a:endParaRPr>
        </a:p>
      </dgm:t>
    </dgm:pt>
    <dgm:pt modelId="{2EB37B39-19F2-4733-8B75-0AC2BC3D84DE}" type="parTrans" cxnId="{4E3C1697-600D-40A3-A79E-BE8878A449B5}">
      <dgm:prSet/>
      <dgm:spPr/>
      <dgm:t>
        <a:bodyPr/>
        <a:lstStyle/>
        <a:p>
          <a:endParaRPr lang="pt-BR"/>
        </a:p>
      </dgm:t>
    </dgm:pt>
    <dgm:pt modelId="{E62C9CFA-00F8-4139-B7C1-2D0CE7C0E950}" type="sibTrans" cxnId="{4E3C1697-600D-40A3-A79E-BE8878A449B5}">
      <dgm:prSet/>
      <dgm:spPr/>
      <dgm:t>
        <a:bodyPr/>
        <a:lstStyle/>
        <a:p>
          <a:endParaRPr lang="pt-BR"/>
        </a:p>
      </dgm:t>
    </dgm:pt>
    <dgm:pt modelId="{5023A488-E6B8-4F3E-8B95-B651421CE594}">
      <dgm:prSet phldrT="[Texto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/>
            <a:t>15%</a:t>
          </a:r>
          <a:r>
            <a:rPr lang="en-US" sz="700" b="1" dirty="0"/>
            <a:t> </a:t>
          </a:r>
          <a:r>
            <a:rPr lang="pt-BR" sz="1000" b="0" i="0" dirty="0"/>
            <a:t>p</a:t>
          </a:r>
          <a:r>
            <a:rPr lang="pt-BR" sz="1050" b="0" i="0" dirty="0"/>
            <a:t>ara o Distrito Federal e os Municípios, quando afetados pela atividade de mineração e a produção não ocorrer em seus territórios</a:t>
          </a:r>
          <a:endParaRPr lang="en-US" sz="1050" dirty="0"/>
        </a:p>
      </dgm:t>
    </dgm:pt>
    <dgm:pt modelId="{1CFE8532-5632-42F2-93DB-85A76AF09B45}" type="parTrans" cxnId="{B31BE291-6711-4992-84CD-907ECCF4C78D}">
      <dgm:prSet/>
      <dgm:spPr/>
      <dgm:t>
        <a:bodyPr/>
        <a:lstStyle/>
        <a:p>
          <a:endParaRPr lang="pt-BR"/>
        </a:p>
      </dgm:t>
    </dgm:pt>
    <dgm:pt modelId="{C4A0C363-112C-487A-A207-CA5AF45AB318}" type="sibTrans" cxnId="{B31BE291-6711-4992-84CD-907ECCF4C78D}">
      <dgm:prSet/>
      <dgm:spPr/>
      <dgm:t>
        <a:bodyPr/>
        <a:lstStyle/>
        <a:p>
          <a:endParaRPr lang="pt-BR"/>
        </a:p>
      </dgm:t>
    </dgm:pt>
    <dgm:pt modelId="{5E5B60C0-0643-43D7-8234-A8A8DCDAC793}" type="pres">
      <dgm:prSet presAssocID="{ABE282FE-DA25-424F-A3F4-B43B54BA5D54}" presName="compositeShape" presStyleCnt="0">
        <dgm:presLayoutVars>
          <dgm:dir/>
          <dgm:resizeHandles/>
        </dgm:presLayoutVars>
      </dgm:prSet>
      <dgm:spPr/>
    </dgm:pt>
    <dgm:pt modelId="{4437830E-68D0-4E0C-AD14-07D782410E42}" type="pres">
      <dgm:prSet presAssocID="{ABE282FE-DA25-424F-A3F4-B43B54BA5D54}" presName="pyramid" presStyleLbl="node1" presStyleIdx="0" presStyleCnt="1"/>
      <dgm:spPr/>
    </dgm:pt>
    <dgm:pt modelId="{A67BE9C3-19AC-4A68-872E-B521FEF9B93F}" type="pres">
      <dgm:prSet presAssocID="{ABE282FE-DA25-424F-A3F4-B43B54BA5D54}" presName="theList" presStyleCnt="0"/>
      <dgm:spPr/>
    </dgm:pt>
    <dgm:pt modelId="{FD3BE4A8-B0CD-410B-8BC7-891B109F0515}" type="pres">
      <dgm:prSet presAssocID="{88CF8512-2D1B-4B02-BEF7-3913857D89DA}" presName="aNode" presStyleLbl="fgAcc1" presStyleIdx="0" presStyleCnt="4">
        <dgm:presLayoutVars>
          <dgm:bulletEnabled val="1"/>
        </dgm:presLayoutVars>
      </dgm:prSet>
      <dgm:spPr/>
    </dgm:pt>
    <dgm:pt modelId="{ACBC9D7F-295C-4BBB-BB07-E897A0BAF695}" type="pres">
      <dgm:prSet presAssocID="{88CF8512-2D1B-4B02-BEF7-3913857D89DA}" presName="aSpace" presStyleCnt="0"/>
      <dgm:spPr/>
    </dgm:pt>
    <dgm:pt modelId="{2595D022-5ED6-473A-B467-AFEDC1F05363}" type="pres">
      <dgm:prSet presAssocID="{C356110C-A57E-4AAC-98CE-A8D3ED6C9019}" presName="aNode" presStyleLbl="fgAcc1" presStyleIdx="1" presStyleCnt="4" custScaleY="111032">
        <dgm:presLayoutVars>
          <dgm:bulletEnabled val="1"/>
        </dgm:presLayoutVars>
      </dgm:prSet>
      <dgm:spPr/>
    </dgm:pt>
    <dgm:pt modelId="{94C53249-F315-4650-B0C4-403E99B06826}" type="pres">
      <dgm:prSet presAssocID="{C356110C-A57E-4AAC-98CE-A8D3ED6C9019}" presName="aSpace" presStyleCnt="0"/>
      <dgm:spPr/>
    </dgm:pt>
    <dgm:pt modelId="{9B7166D3-37BD-40E1-80E4-12703596EA20}" type="pres">
      <dgm:prSet presAssocID="{5023A488-E6B8-4F3E-8B95-B651421CE594}" presName="aNode" presStyleLbl="fgAcc1" presStyleIdx="2" presStyleCnt="4" custScaleY="186328">
        <dgm:presLayoutVars>
          <dgm:bulletEnabled val="1"/>
        </dgm:presLayoutVars>
      </dgm:prSet>
      <dgm:spPr/>
    </dgm:pt>
    <dgm:pt modelId="{05F9862A-1C6B-4A13-9DB0-DCD3649F968B}" type="pres">
      <dgm:prSet presAssocID="{5023A488-E6B8-4F3E-8B95-B651421CE594}" presName="aSpace" presStyleCnt="0"/>
      <dgm:spPr/>
    </dgm:pt>
    <dgm:pt modelId="{734DCDD7-96AD-4D18-AE4E-366BDCEB5069}" type="pres">
      <dgm:prSet presAssocID="{7C396B20-9628-41D1-87FF-4B7C7ADA9272}" presName="aNode" presStyleLbl="fgAcc1" presStyleIdx="3" presStyleCnt="4" custScaleY="125965">
        <dgm:presLayoutVars>
          <dgm:bulletEnabled val="1"/>
        </dgm:presLayoutVars>
      </dgm:prSet>
      <dgm:spPr/>
    </dgm:pt>
    <dgm:pt modelId="{5C4FF677-D49C-4AE8-8215-4EE3560A0E50}" type="pres">
      <dgm:prSet presAssocID="{7C396B20-9628-41D1-87FF-4B7C7ADA9272}" presName="aSpace" presStyleCnt="0"/>
      <dgm:spPr/>
    </dgm:pt>
  </dgm:ptLst>
  <dgm:cxnLst>
    <dgm:cxn modelId="{8D831107-E7D6-49A7-88AC-EEAC46F22179}" srcId="{ABE282FE-DA25-424F-A3F4-B43B54BA5D54}" destId="{C356110C-A57E-4AAC-98CE-A8D3ED6C9019}" srcOrd="1" destOrd="0" parTransId="{23FA690F-1581-4CEF-9726-E77BF603E969}" sibTransId="{330AB6BA-9026-4857-9608-D82B167F3975}"/>
    <dgm:cxn modelId="{0B04C310-C500-4AC0-86B2-EDCC05DCC907}" type="presOf" srcId="{88CF8512-2D1B-4B02-BEF7-3913857D89DA}" destId="{FD3BE4A8-B0CD-410B-8BC7-891B109F0515}" srcOrd="0" destOrd="0" presId="urn:microsoft.com/office/officeart/2005/8/layout/pyramid2"/>
    <dgm:cxn modelId="{5D4EC77A-B75E-4603-9CB9-738F3FCD0CBB}" type="presOf" srcId="{7C396B20-9628-41D1-87FF-4B7C7ADA9272}" destId="{734DCDD7-96AD-4D18-AE4E-366BDCEB5069}" srcOrd="0" destOrd="0" presId="urn:microsoft.com/office/officeart/2005/8/layout/pyramid2"/>
    <dgm:cxn modelId="{B31BE291-6711-4992-84CD-907ECCF4C78D}" srcId="{ABE282FE-DA25-424F-A3F4-B43B54BA5D54}" destId="{5023A488-E6B8-4F3E-8B95-B651421CE594}" srcOrd="2" destOrd="0" parTransId="{1CFE8532-5632-42F2-93DB-85A76AF09B45}" sibTransId="{C4A0C363-112C-487A-A207-CA5AF45AB318}"/>
    <dgm:cxn modelId="{4E3C1697-600D-40A3-A79E-BE8878A449B5}" srcId="{ABE282FE-DA25-424F-A3F4-B43B54BA5D54}" destId="{88CF8512-2D1B-4B02-BEF7-3913857D89DA}" srcOrd="0" destOrd="0" parTransId="{2EB37B39-19F2-4733-8B75-0AC2BC3D84DE}" sibTransId="{E62C9CFA-00F8-4139-B7C1-2D0CE7C0E950}"/>
    <dgm:cxn modelId="{24BAEEAF-3E67-41FD-96BD-920082F3A4A2}" type="presOf" srcId="{C356110C-A57E-4AAC-98CE-A8D3ED6C9019}" destId="{2595D022-5ED6-473A-B467-AFEDC1F05363}" srcOrd="0" destOrd="0" presId="urn:microsoft.com/office/officeart/2005/8/layout/pyramid2"/>
    <dgm:cxn modelId="{A96B9CCF-F667-47F4-B30E-434284F769F9}" type="presOf" srcId="{ABE282FE-DA25-424F-A3F4-B43B54BA5D54}" destId="{5E5B60C0-0643-43D7-8234-A8A8DCDAC793}" srcOrd="0" destOrd="0" presId="urn:microsoft.com/office/officeart/2005/8/layout/pyramid2"/>
    <dgm:cxn modelId="{5CA751D3-1388-45AE-BD9C-300D343C4B1C}" srcId="{ABE282FE-DA25-424F-A3F4-B43B54BA5D54}" destId="{7C396B20-9628-41D1-87FF-4B7C7ADA9272}" srcOrd="3" destOrd="0" parTransId="{FE943453-3EBE-4760-BAE5-B6F29B8E6279}" sibTransId="{D4AC8F0A-6859-43A5-9CEF-FC4C3007D9B0}"/>
    <dgm:cxn modelId="{E65D68D4-ACA0-4694-9030-12BB817E7AC3}" type="presOf" srcId="{5023A488-E6B8-4F3E-8B95-B651421CE594}" destId="{9B7166D3-37BD-40E1-80E4-12703596EA20}" srcOrd="0" destOrd="0" presId="urn:microsoft.com/office/officeart/2005/8/layout/pyramid2"/>
    <dgm:cxn modelId="{5A559B2A-1FAA-41E9-A94B-A8A996EA9C2C}" type="presParOf" srcId="{5E5B60C0-0643-43D7-8234-A8A8DCDAC793}" destId="{4437830E-68D0-4E0C-AD14-07D782410E42}" srcOrd="0" destOrd="0" presId="urn:microsoft.com/office/officeart/2005/8/layout/pyramid2"/>
    <dgm:cxn modelId="{E0B3F8DE-F9D0-45D0-80EB-1686E6D1B581}" type="presParOf" srcId="{5E5B60C0-0643-43D7-8234-A8A8DCDAC793}" destId="{A67BE9C3-19AC-4A68-872E-B521FEF9B93F}" srcOrd="1" destOrd="0" presId="urn:microsoft.com/office/officeart/2005/8/layout/pyramid2"/>
    <dgm:cxn modelId="{96C09EDF-B6F5-4C6E-9AFC-AA1C64585120}" type="presParOf" srcId="{A67BE9C3-19AC-4A68-872E-B521FEF9B93F}" destId="{FD3BE4A8-B0CD-410B-8BC7-891B109F0515}" srcOrd="0" destOrd="0" presId="urn:microsoft.com/office/officeart/2005/8/layout/pyramid2"/>
    <dgm:cxn modelId="{B85367B7-C3BF-456D-A95D-5311599BCF49}" type="presParOf" srcId="{A67BE9C3-19AC-4A68-872E-B521FEF9B93F}" destId="{ACBC9D7F-295C-4BBB-BB07-E897A0BAF695}" srcOrd="1" destOrd="0" presId="urn:microsoft.com/office/officeart/2005/8/layout/pyramid2"/>
    <dgm:cxn modelId="{8928B9B6-A560-4AB4-8C8A-A3E8EC5456FD}" type="presParOf" srcId="{A67BE9C3-19AC-4A68-872E-B521FEF9B93F}" destId="{2595D022-5ED6-473A-B467-AFEDC1F05363}" srcOrd="2" destOrd="0" presId="urn:microsoft.com/office/officeart/2005/8/layout/pyramid2"/>
    <dgm:cxn modelId="{9B4B5AF6-BD23-4419-917D-C85BCAA5D977}" type="presParOf" srcId="{A67BE9C3-19AC-4A68-872E-B521FEF9B93F}" destId="{94C53249-F315-4650-B0C4-403E99B06826}" srcOrd="3" destOrd="0" presId="urn:microsoft.com/office/officeart/2005/8/layout/pyramid2"/>
    <dgm:cxn modelId="{24221E71-A611-4F0E-9292-7E4426765FA2}" type="presParOf" srcId="{A67BE9C3-19AC-4A68-872E-B521FEF9B93F}" destId="{9B7166D3-37BD-40E1-80E4-12703596EA20}" srcOrd="4" destOrd="0" presId="urn:microsoft.com/office/officeart/2005/8/layout/pyramid2"/>
    <dgm:cxn modelId="{6E2FE39B-5CA1-4FDE-B39E-BEBBF713C6FA}" type="presParOf" srcId="{A67BE9C3-19AC-4A68-872E-B521FEF9B93F}" destId="{05F9862A-1C6B-4A13-9DB0-DCD3649F968B}" srcOrd="5" destOrd="0" presId="urn:microsoft.com/office/officeart/2005/8/layout/pyramid2"/>
    <dgm:cxn modelId="{554335F9-AB80-4C32-81CD-139B358E3F0F}" type="presParOf" srcId="{A67BE9C3-19AC-4A68-872E-B521FEF9B93F}" destId="{734DCDD7-96AD-4D18-AE4E-366BDCEB5069}" srcOrd="6" destOrd="0" presId="urn:microsoft.com/office/officeart/2005/8/layout/pyramid2"/>
    <dgm:cxn modelId="{FD40A376-6C3E-4533-A44F-22BFD3192BC3}" type="presParOf" srcId="{A67BE9C3-19AC-4A68-872E-B521FEF9B93F}" destId="{5C4FF677-D49C-4AE8-8215-4EE3560A0E5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1D7FB0-1F81-403A-8829-110654181C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A6769F0-586F-4B40-ADCE-209B2F6A4657}">
      <dgm:prSet phldrT="[Texto]" custT="1"/>
      <dgm:spPr/>
      <dgm:t>
        <a:bodyPr/>
        <a:lstStyle/>
        <a:p>
          <a:r>
            <a:rPr lang="en-US" sz="1000" b="1"/>
            <a:t>0,2%</a:t>
          </a:r>
          <a:r>
            <a:rPr lang="en-US" sz="1000"/>
            <a:t> IBAMA </a:t>
          </a:r>
          <a:endParaRPr lang="pt-BR" sz="1000" dirty="0"/>
        </a:p>
      </dgm:t>
    </dgm:pt>
    <dgm:pt modelId="{A17A3429-E43B-4700-9D4F-CC44598594B6}" type="parTrans" cxnId="{C1DDBF6D-C204-47D7-984E-47DCD8D0EEE4}">
      <dgm:prSet/>
      <dgm:spPr/>
      <dgm:t>
        <a:bodyPr/>
        <a:lstStyle/>
        <a:p>
          <a:endParaRPr lang="pt-BR" sz="3200"/>
        </a:p>
      </dgm:t>
    </dgm:pt>
    <dgm:pt modelId="{9C7AC7CC-8295-455F-893E-84E8F63A1480}" type="sibTrans" cxnId="{C1DDBF6D-C204-47D7-984E-47DCD8D0EEE4}">
      <dgm:prSet/>
      <dgm:spPr/>
      <dgm:t>
        <a:bodyPr/>
        <a:lstStyle/>
        <a:p>
          <a:endParaRPr lang="pt-BR" sz="3200"/>
        </a:p>
      </dgm:t>
    </dgm:pt>
    <dgm:pt modelId="{F4FAE64A-3B73-4654-9AA7-1B6AAA7501C6}">
      <dgm:prSet phldrT="[Texto]" custT="1"/>
      <dgm:spPr/>
      <dgm:t>
        <a:bodyPr/>
        <a:lstStyle/>
        <a:p>
          <a:r>
            <a:rPr lang="en-US" sz="1000" b="1" dirty="0"/>
            <a:t>1% </a:t>
          </a:r>
          <a:r>
            <a:rPr lang="pt-BR" sz="1000" b="0" i="0" dirty="0"/>
            <a:t>Fundo Nacional de Desenvolvimento Científico e Tecnológico (</a:t>
          </a:r>
          <a:r>
            <a:rPr lang="pt-BR" sz="1000" dirty="0"/>
            <a:t>FNDCT</a:t>
          </a:r>
          <a:r>
            <a:rPr lang="pt-BR" sz="1000" b="0" i="0" dirty="0"/>
            <a:t>) </a:t>
          </a:r>
          <a:endParaRPr lang="en-US" sz="1000" dirty="0"/>
        </a:p>
      </dgm:t>
    </dgm:pt>
    <dgm:pt modelId="{80B12EA4-EA4E-4277-93BA-E0EBCFE53077}" type="parTrans" cxnId="{F5D8A490-8D7A-4A94-9970-D1D76A8E7EDA}">
      <dgm:prSet/>
      <dgm:spPr/>
      <dgm:t>
        <a:bodyPr/>
        <a:lstStyle/>
        <a:p>
          <a:endParaRPr lang="pt-BR" sz="3200"/>
        </a:p>
      </dgm:t>
    </dgm:pt>
    <dgm:pt modelId="{AA132EA5-3F29-4B7F-81C6-57B88A74CEF4}" type="sibTrans" cxnId="{F5D8A490-8D7A-4A94-9970-D1D76A8E7EDA}">
      <dgm:prSet/>
      <dgm:spPr/>
      <dgm:t>
        <a:bodyPr/>
        <a:lstStyle/>
        <a:p>
          <a:endParaRPr lang="pt-BR" sz="3200"/>
        </a:p>
      </dgm:t>
    </dgm:pt>
    <dgm:pt modelId="{9E38891F-714C-47DD-9089-3A7220A688EF}">
      <dgm:prSet phldrT="[Texto]" custT="1"/>
      <dgm:spPr/>
      <dgm:t>
        <a:bodyPr/>
        <a:lstStyle/>
        <a:p>
          <a:r>
            <a:rPr lang="en-US" sz="1000" b="1" dirty="0"/>
            <a:t>1,8% </a:t>
          </a:r>
          <a:r>
            <a:rPr lang="pt-BR" sz="1000" b="0" i="0" dirty="0"/>
            <a:t>Centro de Tecnologia Mineral (</a:t>
          </a:r>
          <a:r>
            <a:rPr lang="en-US" sz="1000" dirty="0"/>
            <a:t>CETEM</a:t>
          </a:r>
          <a:r>
            <a:rPr lang="pt-BR" sz="1000" dirty="0"/>
            <a:t>)</a:t>
          </a:r>
          <a:endParaRPr lang="en-US" sz="1000" dirty="0"/>
        </a:p>
      </dgm:t>
    </dgm:pt>
    <dgm:pt modelId="{91624807-7B4D-4554-BF03-7BB684057E74}" type="parTrans" cxnId="{F42F23F9-3C24-4770-B76D-7E7EAA04CA09}">
      <dgm:prSet/>
      <dgm:spPr/>
      <dgm:t>
        <a:bodyPr/>
        <a:lstStyle/>
        <a:p>
          <a:endParaRPr lang="pt-BR" sz="3200"/>
        </a:p>
      </dgm:t>
    </dgm:pt>
    <dgm:pt modelId="{9F7337AE-22DE-4330-BE29-F0E89334E259}" type="sibTrans" cxnId="{F42F23F9-3C24-4770-B76D-7E7EAA04CA09}">
      <dgm:prSet/>
      <dgm:spPr/>
      <dgm:t>
        <a:bodyPr/>
        <a:lstStyle/>
        <a:p>
          <a:endParaRPr lang="pt-BR" sz="3200"/>
        </a:p>
      </dgm:t>
    </dgm:pt>
    <dgm:pt modelId="{A761623B-86D8-442C-B992-0541D5C3E200}">
      <dgm:prSet phldrT="[Texto]" custT="1"/>
      <dgm:spPr/>
      <dgm:t>
        <a:bodyPr/>
        <a:lstStyle/>
        <a:p>
          <a:r>
            <a:rPr lang="pt-BR" sz="1000" b="1"/>
            <a:t>7% </a:t>
          </a:r>
          <a:r>
            <a:rPr lang="pt-BR" sz="1000"/>
            <a:t>Agência Nacional de Mineração (ANM)</a:t>
          </a:r>
          <a:endParaRPr lang="en-US" sz="1000" dirty="0"/>
        </a:p>
      </dgm:t>
    </dgm:pt>
    <dgm:pt modelId="{37155A96-8958-47BA-8D57-E316266EA945}" type="parTrans" cxnId="{47E7BED3-6E1B-48A1-87E8-9FFE1A801590}">
      <dgm:prSet/>
      <dgm:spPr/>
      <dgm:t>
        <a:bodyPr/>
        <a:lstStyle/>
        <a:p>
          <a:endParaRPr lang="pt-BR" sz="3200"/>
        </a:p>
      </dgm:t>
    </dgm:pt>
    <dgm:pt modelId="{B8CE5A4A-A43D-47E4-8E75-45924783432C}" type="sibTrans" cxnId="{47E7BED3-6E1B-48A1-87E8-9FFE1A801590}">
      <dgm:prSet/>
      <dgm:spPr/>
      <dgm:t>
        <a:bodyPr/>
        <a:lstStyle/>
        <a:p>
          <a:endParaRPr lang="pt-BR" sz="3200"/>
        </a:p>
      </dgm:t>
    </dgm:pt>
    <dgm:pt modelId="{97A63C05-9955-4907-B9AE-A7D88CB814C4}" type="pres">
      <dgm:prSet presAssocID="{E31D7FB0-1F81-403A-8829-110654181C0B}" presName="linear" presStyleCnt="0">
        <dgm:presLayoutVars>
          <dgm:animLvl val="lvl"/>
          <dgm:resizeHandles val="exact"/>
        </dgm:presLayoutVars>
      </dgm:prSet>
      <dgm:spPr/>
    </dgm:pt>
    <dgm:pt modelId="{4144270E-7A78-4E61-A03B-8A075AB01FA7}" type="pres">
      <dgm:prSet presAssocID="{3A6769F0-586F-4B40-ADCE-209B2F6A465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3475F07-6A42-4F61-9CE9-717600AFEABF}" type="pres">
      <dgm:prSet presAssocID="{9C7AC7CC-8295-455F-893E-84E8F63A1480}" presName="spacer" presStyleCnt="0"/>
      <dgm:spPr/>
    </dgm:pt>
    <dgm:pt modelId="{368DA7FE-DF97-4F96-92CE-D421EAA01CE2}" type="pres">
      <dgm:prSet presAssocID="{F4FAE64A-3B73-4654-9AA7-1B6AAA7501C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6D0A467-9DED-4B31-8F17-0F8ABBA67388}" type="pres">
      <dgm:prSet presAssocID="{AA132EA5-3F29-4B7F-81C6-57B88A74CEF4}" presName="spacer" presStyleCnt="0"/>
      <dgm:spPr/>
    </dgm:pt>
    <dgm:pt modelId="{7F17F5ED-92C4-461E-8E6F-4D86B8AFC70C}" type="pres">
      <dgm:prSet presAssocID="{9E38891F-714C-47DD-9089-3A7220A688E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D8D3C0E-4727-4CF6-8F02-D650FECD0E1B}" type="pres">
      <dgm:prSet presAssocID="{9F7337AE-22DE-4330-BE29-F0E89334E259}" presName="spacer" presStyleCnt="0"/>
      <dgm:spPr/>
    </dgm:pt>
    <dgm:pt modelId="{3AE2A7A0-DDE5-44CF-8950-4954C50E46A1}" type="pres">
      <dgm:prSet presAssocID="{A761623B-86D8-442C-B992-0541D5C3E20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B802808-5EAD-4F70-B32E-C83CA61102A0}" type="presOf" srcId="{9E38891F-714C-47DD-9089-3A7220A688EF}" destId="{7F17F5ED-92C4-461E-8E6F-4D86B8AFC70C}" srcOrd="0" destOrd="0" presId="urn:microsoft.com/office/officeart/2005/8/layout/vList2"/>
    <dgm:cxn modelId="{4F92682A-F98A-4417-9DE3-15C708036BAB}" type="presOf" srcId="{F4FAE64A-3B73-4654-9AA7-1B6AAA7501C6}" destId="{368DA7FE-DF97-4F96-92CE-D421EAA01CE2}" srcOrd="0" destOrd="0" presId="urn:microsoft.com/office/officeart/2005/8/layout/vList2"/>
    <dgm:cxn modelId="{C1DDBF6D-C204-47D7-984E-47DCD8D0EEE4}" srcId="{E31D7FB0-1F81-403A-8829-110654181C0B}" destId="{3A6769F0-586F-4B40-ADCE-209B2F6A4657}" srcOrd="0" destOrd="0" parTransId="{A17A3429-E43B-4700-9D4F-CC44598594B6}" sibTransId="{9C7AC7CC-8295-455F-893E-84E8F63A1480}"/>
    <dgm:cxn modelId="{A318D471-14B8-453D-83BD-4080D46853AF}" type="presOf" srcId="{A761623B-86D8-442C-B992-0541D5C3E200}" destId="{3AE2A7A0-DDE5-44CF-8950-4954C50E46A1}" srcOrd="0" destOrd="0" presId="urn:microsoft.com/office/officeart/2005/8/layout/vList2"/>
    <dgm:cxn modelId="{F5D8A490-8D7A-4A94-9970-D1D76A8E7EDA}" srcId="{E31D7FB0-1F81-403A-8829-110654181C0B}" destId="{F4FAE64A-3B73-4654-9AA7-1B6AAA7501C6}" srcOrd="1" destOrd="0" parTransId="{80B12EA4-EA4E-4277-93BA-E0EBCFE53077}" sibTransId="{AA132EA5-3F29-4B7F-81C6-57B88A74CEF4}"/>
    <dgm:cxn modelId="{51468D9D-FF58-4DC6-9994-98059182F601}" type="presOf" srcId="{E31D7FB0-1F81-403A-8829-110654181C0B}" destId="{97A63C05-9955-4907-B9AE-A7D88CB814C4}" srcOrd="0" destOrd="0" presId="urn:microsoft.com/office/officeart/2005/8/layout/vList2"/>
    <dgm:cxn modelId="{CA1F3AC7-8E57-4CCD-8CBA-D4E24039CC3F}" type="presOf" srcId="{3A6769F0-586F-4B40-ADCE-209B2F6A4657}" destId="{4144270E-7A78-4E61-A03B-8A075AB01FA7}" srcOrd="0" destOrd="0" presId="urn:microsoft.com/office/officeart/2005/8/layout/vList2"/>
    <dgm:cxn modelId="{47E7BED3-6E1B-48A1-87E8-9FFE1A801590}" srcId="{E31D7FB0-1F81-403A-8829-110654181C0B}" destId="{A761623B-86D8-442C-B992-0541D5C3E200}" srcOrd="3" destOrd="0" parTransId="{37155A96-8958-47BA-8D57-E316266EA945}" sibTransId="{B8CE5A4A-A43D-47E4-8E75-45924783432C}"/>
    <dgm:cxn modelId="{F42F23F9-3C24-4770-B76D-7E7EAA04CA09}" srcId="{E31D7FB0-1F81-403A-8829-110654181C0B}" destId="{9E38891F-714C-47DD-9089-3A7220A688EF}" srcOrd="2" destOrd="0" parTransId="{91624807-7B4D-4554-BF03-7BB684057E74}" sibTransId="{9F7337AE-22DE-4330-BE29-F0E89334E259}"/>
    <dgm:cxn modelId="{3C268FA1-DED8-4916-8378-7D16F4E2E85A}" type="presParOf" srcId="{97A63C05-9955-4907-B9AE-A7D88CB814C4}" destId="{4144270E-7A78-4E61-A03B-8A075AB01FA7}" srcOrd="0" destOrd="0" presId="urn:microsoft.com/office/officeart/2005/8/layout/vList2"/>
    <dgm:cxn modelId="{D1381638-F454-468D-8263-276F12878985}" type="presParOf" srcId="{97A63C05-9955-4907-B9AE-A7D88CB814C4}" destId="{43475F07-6A42-4F61-9CE9-717600AFEABF}" srcOrd="1" destOrd="0" presId="urn:microsoft.com/office/officeart/2005/8/layout/vList2"/>
    <dgm:cxn modelId="{0F361876-0F55-4092-A396-F3C4C815D9D9}" type="presParOf" srcId="{97A63C05-9955-4907-B9AE-A7D88CB814C4}" destId="{368DA7FE-DF97-4F96-92CE-D421EAA01CE2}" srcOrd="2" destOrd="0" presId="urn:microsoft.com/office/officeart/2005/8/layout/vList2"/>
    <dgm:cxn modelId="{6FD678BA-6D26-4698-ADDD-04E8AB342768}" type="presParOf" srcId="{97A63C05-9955-4907-B9AE-A7D88CB814C4}" destId="{26D0A467-9DED-4B31-8F17-0F8ABBA67388}" srcOrd="3" destOrd="0" presId="urn:microsoft.com/office/officeart/2005/8/layout/vList2"/>
    <dgm:cxn modelId="{A256B703-7F1D-4F41-841D-19C4838BF690}" type="presParOf" srcId="{97A63C05-9955-4907-B9AE-A7D88CB814C4}" destId="{7F17F5ED-92C4-461E-8E6F-4D86B8AFC70C}" srcOrd="4" destOrd="0" presId="urn:microsoft.com/office/officeart/2005/8/layout/vList2"/>
    <dgm:cxn modelId="{E89134A4-5828-4AD9-AF7C-1C8CE36F5231}" type="presParOf" srcId="{97A63C05-9955-4907-B9AE-A7D88CB814C4}" destId="{CD8D3C0E-4727-4CF6-8F02-D650FECD0E1B}" srcOrd="5" destOrd="0" presId="urn:microsoft.com/office/officeart/2005/8/layout/vList2"/>
    <dgm:cxn modelId="{DDECE5CE-37CB-4448-95FC-E73A075AC4AD}" type="presParOf" srcId="{97A63C05-9955-4907-B9AE-A7D88CB814C4}" destId="{3AE2A7A0-DDE5-44CF-8950-4954C50E46A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26A8B-9991-492D-858C-44D9D31C190B}">
      <dsp:nvSpPr>
        <dsp:cNvPr id="0" name=""/>
        <dsp:cNvSpPr/>
      </dsp:nvSpPr>
      <dsp:spPr>
        <a:xfrm>
          <a:off x="845435" y="186050"/>
          <a:ext cx="2404350" cy="2404350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Lavra</a:t>
          </a:r>
        </a:p>
      </dsp:txBody>
      <dsp:txXfrm>
        <a:off x="2112585" y="695544"/>
        <a:ext cx="858696" cy="715580"/>
      </dsp:txXfrm>
    </dsp:sp>
    <dsp:sp modelId="{E570BA9F-9BFE-4E06-AE06-E22A3E15CAFE}">
      <dsp:nvSpPr>
        <dsp:cNvPr id="0" name=""/>
        <dsp:cNvSpPr/>
      </dsp:nvSpPr>
      <dsp:spPr>
        <a:xfrm>
          <a:off x="795917" y="271920"/>
          <a:ext cx="2404350" cy="240435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Beneficiamento</a:t>
          </a:r>
        </a:p>
      </dsp:txBody>
      <dsp:txXfrm>
        <a:off x="1368381" y="1831886"/>
        <a:ext cx="1288044" cy="629710"/>
      </dsp:txXfrm>
    </dsp:sp>
    <dsp:sp modelId="{2C05A8AB-3BCE-48E7-A141-A581E12DB350}">
      <dsp:nvSpPr>
        <dsp:cNvPr id="0" name=""/>
        <dsp:cNvSpPr/>
      </dsp:nvSpPr>
      <dsp:spPr>
        <a:xfrm>
          <a:off x="746399" y="186050"/>
          <a:ext cx="2404350" cy="2404350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Pesquisa Mineral</a:t>
          </a:r>
        </a:p>
      </dsp:txBody>
      <dsp:txXfrm>
        <a:off x="1024903" y="695544"/>
        <a:ext cx="858696" cy="715580"/>
      </dsp:txXfrm>
    </dsp:sp>
    <dsp:sp modelId="{0DC3E430-E68E-4082-8CAD-6059CD3FEABF}">
      <dsp:nvSpPr>
        <dsp:cNvPr id="0" name=""/>
        <dsp:cNvSpPr/>
      </dsp:nvSpPr>
      <dsp:spPr>
        <a:xfrm>
          <a:off x="696793" y="37210"/>
          <a:ext cx="2702031" cy="270203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5E2FD-4868-4829-8C78-8460F46A03CA}">
      <dsp:nvSpPr>
        <dsp:cNvPr id="0" name=""/>
        <dsp:cNvSpPr/>
      </dsp:nvSpPr>
      <dsp:spPr>
        <a:xfrm>
          <a:off x="647076" y="122927"/>
          <a:ext cx="2702031" cy="270203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110B4-FDF8-4760-9B91-8F516838B9E6}">
      <dsp:nvSpPr>
        <dsp:cNvPr id="0" name=""/>
        <dsp:cNvSpPr/>
      </dsp:nvSpPr>
      <dsp:spPr>
        <a:xfrm>
          <a:off x="597359" y="37210"/>
          <a:ext cx="2702031" cy="270203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7830E-68D0-4E0C-AD14-07D782410E42}">
      <dsp:nvSpPr>
        <dsp:cNvPr id="0" name=""/>
        <dsp:cNvSpPr/>
      </dsp:nvSpPr>
      <dsp:spPr>
        <a:xfrm>
          <a:off x="1249887" y="0"/>
          <a:ext cx="4374601" cy="437460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BE4A8-B0CD-410B-8BC7-891B109F0515}">
      <dsp:nvSpPr>
        <dsp:cNvPr id="0" name=""/>
        <dsp:cNvSpPr/>
      </dsp:nvSpPr>
      <dsp:spPr>
        <a:xfrm>
          <a:off x="3437188" y="438510"/>
          <a:ext cx="2843490" cy="6100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10% </a:t>
          </a:r>
          <a:r>
            <a:rPr lang="en-US" sz="1200" b="0" kern="1200" dirty="0" err="1">
              <a:solidFill>
                <a:schemeClr val="tx1"/>
              </a:solidFill>
            </a:rPr>
            <a:t>União</a:t>
          </a:r>
          <a:endParaRPr lang="en-US" sz="1200" b="0" kern="1200" dirty="0">
            <a:solidFill>
              <a:schemeClr val="tx1"/>
            </a:solidFill>
          </a:endParaRPr>
        </a:p>
      </dsp:txBody>
      <dsp:txXfrm>
        <a:off x="3466968" y="468290"/>
        <a:ext cx="2783930" cy="550491"/>
      </dsp:txXfrm>
    </dsp:sp>
    <dsp:sp modelId="{2595D022-5ED6-473A-B467-AFEDC1F05363}">
      <dsp:nvSpPr>
        <dsp:cNvPr id="0" name=""/>
        <dsp:cNvSpPr/>
      </dsp:nvSpPr>
      <dsp:spPr>
        <a:xfrm>
          <a:off x="3437188" y="1124819"/>
          <a:ext cx="2843490" cy="6773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15% </a:t>
          </a:r>
          <a:r>
            <a:rPr lang="pt-BR" sz="1200" b="0" i="0" kern="1200" dirty="0"/>
            <a:t>para o Distrito Federal e os Estados onde ocorrer a produção</a:t>
          </a:r>
          <a:endParaRPr lang="en-US" sz="1200" kern="1200" dirty="0"/>
        </a:p>
      </dsp:txBody>
      <dsp:txXfrm>
        <a:off x="3470254" y="1157885"/>
        <a:ext cx="2777358" cy="611220"/>
      </dsp:txXfrm>
    </dsp:sp>
    <dsp:sp modelId="{9B7166D3-37BD-40E1-80E4-12703596EA20}">
      <dsp:nvSpPr>
        <dsp:cNvPr id="0" name=""/>
        <dsp:cNvSpPr/>
      </dsp:nvSpPr>
      <dsp:spPr>
        <a:xfrm>
          <a:off x="3437188" y="1878428"/>
          <a:ext cx="2843490" cy="11366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kern="1200" dirty="0"/>
            <a:t>15%</a:t>
          </a:r>
          <a:r>
            <a:rPr lang="en-US" sz="700" b="1" kern="1200" dirty="0"/>
            <a:t> </a:t>
          </a:r>
          <a:r>
            <a:rPr lang="pt-BR" sz="1000" b="0" i="0" kern="1200" dirty="0"/>
            <a:t>p</a:t>
          </a:r>
          <a:r>
            <a:rPr lang="pt-BR" sz="1050" b="0" i="0" kern="1200" dirty="0"/>
            <a:t>ara o Distrito Federal e os Municípios, quando afetados pela atividade de mineração e a produção não ocorrer em seus territórios</a:t>
          </a:r>
          <a:endParaRPr lang="en-US" sz="1050" kern="1200" dirty="0"/>
        </a:p>
      </dsp:txBody>
      <dsp:txXfrm>
        <a:off x="3492677" y="1933917"/>
        <a:ext cx="2732512" cy="1025719"/>
      </dsp:txXfrm>
    </dsp:sp>
    <dsp:sp modelId="{734DCDD7-96AD-4D18-AE4E-366BDCEB5069}">
      <dsp:nvSpPr>
        <dsp:cNvPr id="0" name=""/>
        <dsp:cNvSpPr/>
      </dsp:nvSpPr>
      <dsp:spPr>
        <a:xfrm>
          <a:off x="3437188" y="3091381"/>
          <a:ext cx="2843490" cy="768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60% </a:t>
          </a:r>
          <a:r>
            <a:rPr lang="pt-BR" sz="1200" b="0" i="0" kern="1200" dirty="0"/>
            <a:t>para o Distrito Federal e os Municípios onde ocorrer a produção</a:t>
          </a:r>
          <a:endParaRPr lang="en-US" sz="1200" kern="1200" dirty="0"/>
        </a:p>
      </dsp:txBody>
      <dsp:txXfrm>
        <a:off x="3474701" y="3128894"/>
        <a:ext cx="2768464" cy="693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4270E-7A78-4E61-A03B-8A075AB01FA7}">
      <dsp:nvSpPr>
        <dsp:cNvPr id="0" name=""/>
        <dsp:cNvSpPr/>
      </dsp:nvSpPr>
      <dsp:spPr>
        <a:xfrm>
          <a:off x="0" y="365"/>
          <a:ext cx="3372654" cy="363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0,2%</a:t>
          </a:r>
          <a:r>
            <a:rPr lang="en-US" sz="1000" kern="1200"/>
            <a:t> IBAMA </a:t>
          </a:r>
          <a:endParaRPr lang="pt-BR" sz="1000" kern="1200" dirty="0"/>
        </a:p>
      </dsp:txBody>
      <dsp:txXfrm>
        <a:off x="17726" y="18091"/>
        <a:ext cx="3337202" cy="327660"/>
      </dsp:txXfrm>
    </dsp:sp>
    <dsp:sp modelId="{368DA7FE-DF97-4F96-92CE-D421EAA01CE2}">
      <dsp:nvSpPr>
        <dsp:cNvPr id="0" name=""/>
        <dsp:cNvSpPr/>
      </dsp:nvSpPr>
      <dsp:spPr>
        <a:xfrm>
          <a:off x="0" y="376640"/>
          <a:ext cx="3372654" cy="363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1% </a:t>
          </a:r>
          <a:r>
            <a:rPr lang="pt-BR" sz="1000" b="0" i="0" kern="1200" dirty="0"/>
            <a:t>Fundo Nacional de Desenvolvimento Científico e Tecnológico (</a:t>
          </a:r>
          <a:r>
            <a:rPr lang="pt-BR" sz="1000" kern="1200" dirty="0"/>
            <a:t>FNDCT</a:t>
          </a:r>
          <a:r>
            <a:rPr lang="pt-BR" sz="1000" b="0" i="0" kern="1200" dirty="0"/>
            <a:t>) </a:t>
          </a:r>
          <a:endParaRPr lang="en-US" sz="1000" kern="1200" dirty="0"/>
        </a:p>
      </dsp:txBody>
      <dsp:txXfrm>
        <a:off x="17726" y="394366"/>
        <a:ext cx="3337202" cy="327660"/>
      </dsp:txXfrm>
    </dsp:sp>
    <dsp:sp modelId="{7F17F5ED-92C4-461E-8E6F-4D86B8AFC70C}">
      <dsp:nvSpPr>
        <dsp:cNvPr id="0" name=""/>
        <dsp:cNvSpPr/>
      </dsp:nvSpPr>
      <dsp:spPr>
        <a:xfrm>
          <a:off x="0" y="752916"/>
          <a:ext cx="3372654" cy="363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1,8% </a:t>
          </a:r>
          <a:r>
            <a:rPr lang="pt-BR" sz="1000" b="0" i="0" kern="1200" dirty="0"/>
            <a:t>Centro de Tecnologia Mineral (</a:t>
          </a:r>
          <a:r>
            <a:rPr lang="en-US" sz="1000" kern="1200" dirty="0"/>
            <a:t>CETEM</a:t>
          </a:r>
          <a:r>
            <a:rPr lang="pt-BR" sz="1000" kern="1200" dirty="0"/>
            <a:t>)</a:t>
          </a:r>
          <a:endParaRPr lang="en-US" sz="1000" kern="1200" dirty="0"/>
        </a:p>
      </dsp:txBody>
      <dsp:txXfrm>
        <a:off x="17726" y="770642"/>
        <a:ext cx="3337202" cy="327660"/>
      </dsp:txXfrm>
    </dsp:sp>
    <dsp:sp modelId="{3AE2A7A0-DDE5-44CF-8950-4954C50E46A1}">
      <dsp:nvSpPr>
        <dsp:cNvPr id="0" name=""/>
        <dsp:cNvSpPr/>
      </dsp:nvSpPr>
      <dsp:spPr>
        <a:xfrm>
          <a:off x="0" y="1129191"/>
          <a:ext cx="3372654" cy="363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/>
            <a:t>7% </a:t>
          </a:r>
          <a:r>
            <a:rPr lang="pt-BR" sz="1000" kern="1200"/>
            <a:t>Agência Nacional de Mineração (ANM)</a:t>
          </a:r>
          <a:endParaRPr lang="en-US" sz="1000" kern="1200" dirty="0"/>
        </a:p>
      </dsp:txBody>
      <dsp:txXfrm>
        <a:off x="17726" y="1146917"/>
        <a:ext cx="3337202" cy="327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05F62-7A9E-0E48-9D96-F51C34CDB9F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6FBD6-06F3-7643-A9FE-FCBEB9F106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6FBD6-06F3-7643-A9FE-FCBEB9F106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8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6FBD6-06F3-7643-A9FE-FCBEB9F106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7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09C2-C02B-9049-A0C2-FD021568DA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E3D0-41A7-E147-B678-28D2D27796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9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09C2-C02B-9049-A0C2-FD021568DA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E3D0-41A7-E147-B678-28D2D27796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8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09C2-C02B-9049-A0C2-FD021568DA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E3D0-41A7-E147-B678-28D2D27796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6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09C2-C02B-9049-A0C2-FD021568DA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E3D0-41A7-E147-B678-28D2D27796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2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09C2-C02B-9049-A0C2-FD021568DA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E3D0-41A7-E147-B678-28D2D27796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09C2-C02B-9049-A0C2-FD021568DA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E3D0-41A7-E147-B678-28D2D27796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3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09C2-C02B-9049-A0C2-FD021568DA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E3D0-41A7-E147-B678-28D2D27796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09C2-C02B-9049-A0C2-FD021568DA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E3D0-41A7-E147-B678-28D2D27796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6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09C2-C02B-9049-A0C2-FD021568DA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E3D0-41A7-E147-B678-28D2D27796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0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09C2-C02B-9049-A0C2-FD021568DA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E3D0-41A7-E147-B678-28D2D27796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3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09C2-C02B-9049-A0C2-FD021568DA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E3D0-41A7-E147-B678-28D2D27796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5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B09C2-C02B-9049-A0C2-FD021568DA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5E3D0-41A7-E147-B678-28D2D27796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7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emf" /><Relationship Id="rId4" Type="http://schemas.openxmlformats.org/officeDocument/2006/relationships/image" Target="../media/image2.emf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nalto.gov.br/ccivil_03/_ato2015-2018/2017/Lei/L13540.htm#:" TargetMode="External" /><Relationship Id="rId13" Type="http://schemas.openxmlformats.org/officeDocument/2006/relationships/image" Target="../media/image5.emf" /><Relationship Id="rId3" Type="http://schemas.openxmlformats.org/officeDocument/2006/relationships/hyperlink" Target="http://www.planalto.gov.br/ccivil_03/decreto-lei/del0227.htm" TargetMode="External" /><Relationship Id="rId7" Type="http://schemas.openxmlformats.org/officeDocument/2006/relationships/hyperlink" Target="http://www.planalto.gov.br/ccivil_03/LEIS/L9430.htm" TargetMode="External" /><Relationship Id="rId12" Type="http://schemas.openxmlformats.org/officeDocument/2006/relationships/image" Target="../media/image14.emf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://www.planalto.gov.br/ccivil_03/LEIS/L8901.htm#art1" TargetMode="External" /><Relationship Id="rId11" Type="http://schemas.openxmlformats.org/officeDocument/2006/relationships/hyperlink" Target="http://www.planalto.gov.br/ccivil_03/_ato2015-2018/2018/decreto/D9407.htm" TargetMode="External" /><Relationship Id="rId5" Type="http://schemas.openxmlformats.org/officeDocument/2006/relationships/hyperlink" Target="http://www.planalto.gov.br/ccivil_03/LEIS/L8001.htm#art2" TargetMode="External" /><Relationship Id="rId10" Type="http://schemas.openxmlformats.org/officeDocument/2006/relationships/hyperlink" Target="http://www.planalto.gov.br/ccivil_03/_ato2015-2018/2018/decreto/D9406.htm" TargetMode="External" /><Relationship Id="rId4" Type="http://schemas.openxmlformats.org/officeDocument/2006/relationships/hyperlink" Target="http://www.planalto.gov.br/ccivil_03/LEIS/L7990.htm#art6" TargetMode="External" /><Relationship Id="rId9" Type="http://schemas.openxmlformats.org/officeDocument/2006/relationships/hyperlink" Target="http://www.planalto.gov.br/ccivil_03/_ato2015-2018/2017/Lei/L13575.htm" TargetMode="Externa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6.emf" /><Relationship Id="rId4" Type="http://schemas.openxmlformats.org/officeDocument/2006/relationships/image" Target="../media/image5.emf" 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 /><Relationship Id="rId13" Type="http://schemas.openxmlformats.org/officeDocument/2006/relationships/diagramColors" Target="../diagrams/colors3.xml" /><Relationship Id="rId3" Type="http://schemas.openxmlformats.org/officeDocument/2006/relationships/image" Target="../media/image5.emf" /><Relationship Id="rId7" Type="http://schemas.openxmlformats.org/officeDocument/2006/relationships/diagramColors" Target="../diagrams/colors2.xml" /><Relationship Id="rId12" Type="http://schemas.openxmlformats.org/officeDocument/2006/relationships/diagramQuickStyle" Target="../diagrams/quickStyle3.xml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2.xml" /><Relationship Id="rId11" Type="http://schemas.openxmlformats.org/officeDocument/2006/relationships/diagramLayout" Target="../diagrams/layout3.xml" /><Relationship Id="rId5" Type="http://schemas.openxmlformats.org/officeDocument/2006/relationships/diagramLayout" Target="../diagrams/layout2.xml" /><Relationship Id="rId10" Type="http://schemas.openxmlformats.org/officeDocument/2006/relationships/diagramData" Target="../diagrams/data3.xml" /><Relationship Id="rId4" Type="http://schemas.openxmlformats.org/officeDocument/2006/relationships/diagramData" Target="../diagrams/data2.xml" /><Relationship Id="rId9" Type="http://schemas.openxmlformats.org/officeDocument/2006/relationships/hyperlink" Target="http://www.planalto.gov.br/ccivil_03/_ato2015-2018/2017/lei/L13540.htm" TargetMode="External" /><Relationship Id="rId14" Type="http://schemas.microsoft.com/office/2007/relationships/diagramDrawing" Target="../diagrams/drawing3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emf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Relationship Id="rId5" Type="http://schemas.openxmlformats.org/officeDocument/2006/relationships/chart" Target="../charts/chart2.xml" /><Relationship Id="rId4" Type="http://schemas.openxmlformats.org/officeDocument/2006/relationships/image" Target="../media/image18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 /><Relationship Id="rId2" Type="http://schemas.openxmlformats.org/officeDocument/2006/relationships/image" Target="../media/image11.emf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png" /><Relationship Id="rId5" Type="http://schemas.openxmlformats.org/officeDocument/2006/relationships/image" Target="../media/image20.png" /><Relationship Id="rId4" Type="http://schemas.openxmlformats.org/officeDocument/2006/relationships/image" Target="../media/image19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png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png" /><Relationship Id="rId5" Type="http://schemas.openxmlformats.org/officeDocument/2006/relationships/image" Target="../media/image25.png" /><Relationship Id="rId4" Type="http://schemas.openxmlformats.org/officeDocument/2006/relationships/image" Target="../media/image24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png" /><Relationship Id="rId5" Type="http://schemas.openxmlformats.org/officeDocument/2006/relationships/image" Target="../media/image27.png" /><Relationship Id="rId4" Type="http://schemas.openxmlformats.org/officeDocument/2006/relationships/image" Target="../media/image26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png" /><Relationship Id="rId5" Type="http://schemas.openxmlformats.org/officeDocument/2006/relationships/image" Target="../media/image29.png" /><Relationship Id="rId4" Type="http://schemas.openxmlformats.org/officeDocument/2006/relationships/image" Target="../media/image5.emf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png" /><Relationship Id="rId5" Type="http://schemas.openxmlformats.org/officeDocument/2006/relationships/image" Target="../media/image31.png" /><Relationship Id="rId4" Type="http://schemas.openxmlformats.org/officeDocument/2006/relationships/image" Target="../media/image30.pn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2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 /><Relationship Id="rId2" Type="http://schemas.openxmlformats.org/officeDocument/2006/relationships/image" Target="../media/image11.emf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 /><Relationship Id="rId2" Type="http://schemas.openxmlformats.org/officeDocument/2006/relationships/image" Target="../media/image11.emf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Relationship Id="rId4" Type="http://schemas.openxmlformats.org/officeDocument/2006/relationships/chart" Target="../charts/chart1.xml" 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 /><Relationship Id="rId3" Type="http://schemas.openxmlformats.org/officeDocument/2006/relationships/image" Target="../media/image5.emf" /><Relationship Id="rId7" Type="http://schemas.openxmlformats.org/officeDocument/2006/relationships/diagramColors" Target="../diagrams/colors1.xml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1.xml" /><Relationship Id="rId5" Type="http://schemas.openxmlformats.org/officeDocument/2006/relationships/diagramLayout" Target="../diagrams/layout1.xml" /><Relationship Id="rId4" Type="http://schemas.openxmlformats.org/officeDocument/2006/relationships/diagramData" Target="../diagrams/data1.xml" /><Relationship Id="rId9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 /><Relationship Id="rId2" Type="http://schemas.openxmlformats.org/officeDocument/2006/relationships/image" Target="../media/image9.emf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emf" /><Relationship Id="rId4" Type="http://schemas.openxmlformats.org/officeDocument/2006/relationships/image" Target="../media/image5.emf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 /><Relationship Id="rId2" Type="http://schemas.openxmlformats.org/officeDocument/2006/relationships/image" Target="../media/image11.emf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emf" /><Relationship Id="rId5" Type="http://schemas.openxmlformats.org/officeDocument/2006/relationships/hyperlink" Target="https://www.tesourotransparente.gov.br/publicacoes/carga-tributaria-do-governo-geral/2021/114" TargetMode="External" /><Relationship Id="rId4" Type="http://schemas.openxmlformats.org/officeDocument/2006/relationships/image" Target="../media/image1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 /><Relationship Id="rId2" Type="http://schemas.openxmlformats.org/officeDocument/2006/relationships/image" Target="../media/image11.emf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714" y="3505740"/>
            <a:ext cx="2195286" cy="33522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2748" t="11088" b="42173"/>
          <a:stretch/>
        </p:blipFill>
        <p:spPr>
          <a:xfrm>
            <a:off x="0" y="1"/>
            <a:ext cx="695188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0572" y="3904784"/>
            <a:ext cx="5123266" cy="1114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pt-BR" sz="3600" spc="100" dirty="0">
                <a:solidFill>
                  <a:srgbClr val="6AB890"/>
                </a:solidFill>
                <a:latin typeface="Arial"/>
              </a:rPr>
              <a:t>Práticas</a:t>
            </a:r>
            <a:r>
              <a:rPr lang="en-GB" sz="3600" spc="100" dirty="0">
                <a:solidFill>
                  <a:srgbClr val="6AB890"/>
                </a:solidFill>
                <a:latin typeface="Arial"/>
              </a:rPr>
              <a:t> </a:t>
            </a:r>
            <a:r>
              <a:rPr lang="en-GB" sz="3600" spc="100" dirty="0" err="1">
                <a:solidFill>
                  <a:srgbClr val="6AB890"/>
                </a:solidFill>
                <a:latin typeface="Arial"/>
              </a:rPr>
              <a:t>Tributárias</a:t>
            </a:r>
            <a:endParaRPr lang="en-GB" sz="3600" spc="100" dirty="0">
              <a:solidFill>
                <a:srgbClr val="6AB890"/>
              </a:solidFill>
              <a:latin typeface="Arial"/>
            </a:endParaRPr>
          </a:p>
          <a:p>
            <a:pPr>
              <a:lnSpc>
                <a:spcPts val="4500"/>
              </a:lnSpc>
            </a:pPr>
            <a:r>
              <a:rPr lang="en-GB" sz="3600" spc="100" dirty="0">
                <a:solidFill>
                  <a:srgbClr val="6AB890"/>
                </a:solidFill>
                <a:latin typeface="Arial"/>
              </a:rPr>
              <a:t>Mineração do Brasil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0572" y="5805714"/>
            <a:ext cx="6368142" cy="491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GB" sz="2000" spc="100" dirty="0">
                <a:solidFill>
                  <a:srgbClr val="6AB890"/>
                </a:solidFill>
                <a:latin typeface="Arial"/>
              </a:rPr>
              <a:t>Brasília, 26/04/2023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314" y="589644"/>
            <a:ext cx="2594764" cy="7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4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425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787" y="1178034"/>
            <a:ext cx="775607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1600" b="1" spc="40" dirty="0">
                <a:solidFill>
                  <a:srgbClr val="003865"/>
                </a:solidFill>
                <a:latin typeface="Arial"/>
              </a:rPr>
              <a:t>A CFEM é uma compensação financeira estabelecida da Constituição Federal de 1988, não é exclusiva da atividade de mineração, e é regida por Leis específicas. Para leitura posterior indicamos as seguintes Leis e Decretos  para se conhecer melhor sobre a CFEM: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787" y="614376"/>
            <a:ext cx="63681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600" b="1" spc="50" dirty="0">
                <a:solidFill>
                  <a:srgbClr val="003865"/>
                </a:solidFill>
                <a:latin typeface="Arial"/>
              </a:rPr>
              <a:t>Compensação Financeira pela Exploração Mineral – CFEM</a:t>
            </a:r>
            <a:endParaRPr lang="en-GB" sz="1600" b="1" spc="50" dirty="0">
              <a:solidFill>
                <a:srgbClr val="003865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787" y="2745003"/>
            <a:ext cx="8168142" cy="3474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pt-BR" sz="1400" spc="50" dirty="0">
                <a:solidFill>
                  <a:srgbClr val="3C3C3B"/>
                </a:solidFill>
                <a:latin typeface="Trebuchet MS" panose="020B0603020202020204" pitchFamily="34" charset="0"/>
                <a:hlinkClick r:id="rId3"/>
              </a:rPr>
              <a:t>Decreto-Lei nº 227/1967 </a:t>
            </a:r>
            <a:r>
              <a:rPr lang="pt-BR" sz="1400" spc="50" dirty="0">
                <a:solidFill>
                  <a:srgbClr val="3C3C3B"/>
                </a:solidFill>
                <a:latin typeface="Trebuchet MS" panose="020B0603020202020204" pitchFamily="34" charset="0"/>
              </a:rPr>
              <a:t>– Código de Mineração</a:t>
            </a:r>
          </a:p>
          <a:p>
            <a:pPr>
              <a:lnSpc>
                <a:spcPts val="2100"/>
              </a:lnSpc>
            </a:pPr>
            <a:r>
              <a:rPr lang="pt-BR" sz="1400" spc="50" dirty="0">
                <a:solidFill>
                  <a:srgbClr val="3C3C3B"/>
                </a:solidFill>
                <a:latin typeface="Trebuchet MS" panose="020B0603020202020204" pitchFamily="34" charset="0"/>
                <a:hlinkClick r:id="rId4"/>
              </a:rPr>
              <a:t>Lei nº 7.990/1989 </a:t>
            </a:r>
            <a:r>
              <a:rPr lang="pt-BR" sz="1400" spc="50" dirty="0">
                <a:solidFill>
                  <a:srgbClr val="3C3C3B"/>
                </a:solidFill>
                <a:latin typeface="Trebuchet MS" panose="020B0603020202020204" pitchFamily="34" charset="0"/>
              </a:rPr>
              <a:t>– Institui a compensação financeira estabelecida pela CF1988. Importante Art. 8 (...) “vedada a aplicação dos recursos em pagamento de dívida e no quadro permanente de pessoal”. </a:t>
            </a:r>
          </a:p>
          <a:p>
            <a:pPr>
              <a:lnSpc>
                <a:spcPts val="2100"/>
              </a:lnSpc>
            </a:pPr>
            <a:r>
              <a:rPr lang="pt-BR" sz="1400" spc="50" dirty="0">
                <a:solidFill>
                  <a:srgbClr val="3C3C3B"/>
                </a:solidFill>
                <a:latin typeface="Trebuchet MS" panose="020B0603020202020204" pitchFamily="34" charset="0"/>
                <a:hlinkClick r:id="rId5"/>
              </a:rPr>
              <a:t>Lei nº 8.001/1990 </a:t>
            </a:r>
            <a:r>
              <a:rPr lang="pt-BR" sz="1400" spc="50" dirty="0">
                <a:solidFill>
                  <a:srgbClr val="3C3C3B"/>
                </a:solidFill>
                <a:latin typeface="Trebuchet MS" panose="020B0603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pt-BR" sz="1400" spc="50" dirty="0">
                <a:solidFill>
                  <a:srgbClr val="3C3C3B"/>
                </a:solidFill>
                <a:latin typeface="Trebuchet MS" panose="020B0603020202020204" pitchFamily="34" charset="0"/>
              </a:rPr>
              <a:t> Define percentuais das compensações financeiras</a:t>
            </a:r>
            <a:endParaRPr lang="pt-BR" sz="1400" spc="50" dirty="0">
              <a:solidFill>
                <a:srgbClr val="3C3C3B"/>
              </a:solidFill>
              <a:latin typeface="Trebuchet MS" panose="020B0603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ts val="2100"/>
              </a:lnSpc>
            </a:pPr>
            <a:r>
              <a:rPr lang="pt-BR" sz="1400" spc="50" dirty="0">
                <a:solidFill>
                  <a:srgbClr val="3C3C3B"/>
                </a:solidFill>
                <a:latin typeface="Trebuchet MS" panose="020B0603020202020204" pitchFamily="34" charset="0"/>
                <a:hlinkClick r:id="rId6"/>
              </a:rPr>
              <a:t>Lei nº 8.901/1994 </a:t>
            </a:r>
            <a:r>
              <a:rPr lang="pt-BR" sz="1400" spc="50" dirty="0">
                <a:solidFill>
                  <a:srgbClr val="3C3C3B"/>
                </a:solidFill>
                <a:latin typeface="Trebuchet MS" panose="020B0603020202020204" pitchFamily="34" charset="0"/>
              </a:rPr>
              <a:t>– Altera Art.11  Direito de Participação do Proprietário do Solo</a:t>
            </a:r>
          </a:p>
          <a:p>
            <a:pPr>
              <a:lnSpc>
                <a:spcPts val="2100"/>
              </a:lnSpc>
            </a:pPr>
            <a:r>
              <a:rPr lang="pt-BR" sz="1400" spc="50" dirty="0">
                <a:solidFill>
                  <a:srgbClr val="3C3C3B"/>
                </a:solidFill>
                <a:latin typeface="Trebuchet MS" panose="020B0603020202020204" pitchFamily="34" charset="0"/>
                <a:hlinkClick r:id="rId7"/>
              </a:rPr>
              <a:t>Lei 9.430/1996 </a:t>
            </a:r>
            <a:r>
              <a:rPr lang="pt-BR" sz="1400" spc="50" dirty="0">
                <a:solidFill>
                  <a:srgbClr val="3C3C3B"/>
                </a:solidFill>
                <a:latin typeface="Trebuchet MS" panose="020B0603020202020204" pitchFamily="34" charset="0"/>
              </a:rPr>
              <a:t>- Dispõe sobre a legislação tributária federal Art. 6º O imposto devido, apurado na forma do art. 2º, deverá ser pago até o último dia útil do mês subsequente àquele a que se referir.</a:t>
            </a:r>
          </a:p>
          <a:p>
            <a:pPr>
              <a:lnSpc>
                <a:spcPts val="2100"/>
              </a:lnSpc>
            </a:pPr>
            <a:r>
              <a:rPr lang="pt-BR" sz="1400" spc="50" dirty="0">
                <a:solidFill>
                  <a:srgbClr val="3C3C3B"/>
                </a:solidFill>
                <a:latin typeface="Trebuchet MS" panose="020B0603020202020204" pitchFamily="34" charset="0"/>
                <a:hlinkClick r:id="rId8"/>
              </a:rPr>
              <a:t>Lei nº 13.540/2017 </a:t>
            </a:r>
            <a:r>
              <a:rPr lang="pt-BR" sz="1400" spc="50" dirty="0">
                <a:solidFill>
                  <a:srgbClr val="3C3C3B"/>
                </a:solidFill>
                <a:latin typeface="Trebuchet MS" panose="020B0603020202020204" pitchFamily="34" charset="0"/>
              </a:rPr>
              <a:t>– Alteração da CFEM</a:t>
            </a:r>
          </a:p>
          <a:p>
            <a:pPr>
              <a:lnSpc>
                <a:spcPts val="2100"/>
              </a:lnSpc>
            </a:pPr>
            <a:r>
              <a:rPr lang="pt-BR" sz="1400" spc="50" dirty="0">
                <a:solidFill>
                  <a:srgbClr val="3C3C3B"/>
                </a:solidFill>
                <a:latin typeface="Trebuchet MS" panose="020B0603020202020204" pitchFamily="34" charset="0"/>
                <a:hlinkClick r:id="rId9"/>
              </a:rPr>
              <a:t>Lei nº 13.575/2017 </a:t>
            </a:r>
            <a:r>
              <a:rPr lang="pt-BR" sz="1400" spc="50" dirty="0">
                <a:solidFill>
                  <a:srgbClr val="3C3C3B"/>
                </a:solidFill>
                <a:latin typeface="Trebuchet MS" panose="020B0603020202020204" pitchFamily="34" charset="0"/>
              </a:rPr>
              <a:t>– Criação da Agência Nacional de Mineração </a:t>
            </a:r>
          </a:p>
          <a:p>
            <a:pPr>
              <a:lnSpc>
                <a:spcPts val="2100"/>
              </a:lnSpc>
            </a:pPr>
            <a:r>
              <a:rPr lang="pt-BR" sz="1400" spc="50" dirty="0">
                <a:solidFill>
                  <a:srgbClr val="3C3C3B"/>
                </a:solidFill>
                <a:latin typeface="Trebuchet MS" panose="020B0603020202020204" pitchFamily="34" charset="0"/>
                <a:hlinkClick r:id="rId10"/>
              </a:rPr>
              <a:t>Decreto 9.406/2018 </a:t>
            </a:r>
            <a:r>
              <a:rPr lang="pt-BR" sz="1400" spc="50" dirty="0">
                <a:solidFill>
                  <a:srgbClr val="3C3C3B"/>
                </a:solidFill>
                <a:latin typeface="Trebuchet MS" panose="020B0603020202020204" pitchFamily="34" charset="0"/>
              </a:rPr>
              <a:t>– Alteração do Código de Mineração de 1967</a:t>
            </a:r>
          </a:p>
          <a:p>
            <a:pPr>
              <a:lnSpc>
                <a:spcPts val="2100"/>
              </a:lnSpc>
            </a:pPr>
            <a:r>
              <a:rPr lang="pt-BR" sz="1400" spc="50" dirty="0">
                <a:solidFill>
                  <a:srgbClr val="3C3C3B"/>
                </a:solidFill>
                <a:latin typeface="Trebuchet MS" panose="020B0603020202020204" pitchFamily="34" charset="0"/>
                <a:hlinkClick r:id="rId11"/>
              </a:rPr>
              <a:t>Decreto 9.407/2019 </a:t>
            </a:r>
            <a:r>
              <a:rPr lang="pt-BR" sz="1400" spc="50" dirty="0">
                <a:solidFill>
                  <a:srgbClr val="3C3C3B"/>
                </a:solidFill>
                <a:latin typeface="Trebuchet MS" panose="020B0603020202020204" pitchFamily="34" charset="0"/>
              </a:rPr>
              <a:t>– Regulamenta os Municípios afetados pela atividade de mineração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787" y="2477137"/>
            <a:ext cx="711200" cy="1399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0787" y="5990686"/>
            <a:ext cx="411420" cy="516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fld id="{307D4A30-2A97-FB48-938E-4F1E1AEA75A5}" type="slidenum">
              <a:rPr lang="en-GB" sz="1400" spc="100" smtClean="0">
                <a:solidFill>
                  <a:srgbClr val="003865"/>
                </a:solidFill>
                <a:latin typeface="Arial"/>
              </a:rPr>
              <a:t>10</a:t>
            </a:fld>
            <a:endParaRPr lang="en-GB" sz="1400" spc="10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8929" y="347492"/>
            <a:ext cx="1800000" cy="5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40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42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787" y="639090"/>
            <a:ext cx="63681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spc="50" dirty="0">
                <a:solidFill>
                  <a:srgbClr val="003865"/>
                </a:solidFill>
                <a:latin typeface="Arial"/>
              </a:rPr>
              <a:t>A CFEM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787" y="5990686"/>
            <a:ext cx="411420" cy="516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fld id="{307D4A30-2A97-FB48-938E-4F1E1AEA75A5}" type="slidenum">
              <a:rPr lang="en-GB" sz="1400" spc="100" smtClean="0">
                <a:solidFill>
                  <a:srgbClr val="003865"/>
                </a:solidFill>
                <a:latin typeface="Arial"/>
              </a:rPr>
              <a:t>11</a:t>
            </a:fld>
            <a:endParaRPr lang="en-GB" sz="1400" spc="10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29" y="347492"/>
            <a:ext cx="1800000" cy="50704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592AAAC-D1A9-880D-9092-51702822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2" y="1493624"/>
            <a:ext cx="7082988" cy="321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71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42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787" y="639090"/>
            <a:ext cx="63681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600" b="1" spc="50" dirty="0">
                <a:solidFill>
                  <a:srgbClr val="003865"/>
                </a:solidFill>
                <a:latin typeface="Arial"/>
              </a:rPr>
              <a:t>CFEM – Distribuição aos entes federados</a:t>
            </a:r>
            <a:endParaRPr lang="en-GB" sz="1600" spc="50" dirty="0">
              <a:solidFill>
                <a:srgbClr val="003865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787" y="5990686"/>
            <a:ext cx="411420" cy="516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fld id="{307D4A30-2A97-FB48-938E-4F1E1AEA75A5}" type="slidenum">
              <a:rPr lang="en-GB" sz="1400" spc="100" smtClean="0">
                <a:solidFill>
                  <a:srgbClr val="003865"/>
                </a:solidFill>
                <a:latin typeface="Arial"/>
              </a:rPr>
              <a:t>12</a:t>
            </a:fld>
            <a:endParaRPr lang="en-GB" sz="1400" spc="10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929" y="347492"/>
            <a:ext cx="1800000" cy="507042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A4305CA-30E8-E41C-1A1A-A91B55E2B0FC}"/>
              </a:ext>
            </a:extLst>
          </p:cNvPr>
          <p:cNvGraphicFramePr>
            <a:graphicFrameLocks noGrp="1"/>
          </p:cNvGraphicFramePr>
          <p:nvPr/>
        </p:nvGraphicFramePr>
        <p:xfrm>
          <a:off x="913028" y="3923646"/>
          <a:ext cx="7312224" cy="23349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656112">
                  <a:extLst>
                    <a:ext uri="{9D8B030D-6E8A-4147-A177-3AD203B41FA5}">
                      <a16:colId xmlns:a16="http://schemas.microsoft.com/office/drawing/2014/main" val="3562775848"/>
                    </a:ext>
                  </a:extLst>
                </a:gridCol>
                <a:gridCol w="3656112">
                  <a:extLst>
                    <a:ext uri="{9D8B030D-6E8A-4147-A177-3AD203B41FA5}">
                      <a16:colId xmlns:a16="http://schemas.microsoft.com/office/drawing/2014/main" val="1229200783"/>
                    </a:ext>
                  </a:extLst>
                </a:gridCol>
              </a:tblGrid>
              <a:tr h="269149">
                <a:tc>
                  <a:txBody>
                    <a:bodyPr/>
                    <a:lstStyle/>
                    <a:p>
                      <a:pPr marR="1905" algn="ctr"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 União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4170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União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41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974316"/>
                  </a:ext>
                </a:extLst>
              </a:tr>
              <a:tr h="570450">
                <a:tc rowSpan="2"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 Distrito Federal e Estados</a:t>
                      </a:r>
                      <a:endParaRPr lang="pt-BR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CCAAE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 para o Distrito Federal e os Estados onde ocorrerem a produção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8CCA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7983"/>
                  </a:ext>
                </a:extLst>
              </a:tr>
              <a:tr h="6626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 para o Distrito Federal e os Municípios, quando afetados pela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 de mineração e a produção não ocorrer em seus territórios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9E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837662"/>
                  </a:ext>
                </a:extLst>
              </a:tr>
              <a:tr h="570450">
                <a:tc>
                  <a:txBody>
                    <a:bodyPr/>
                    <a:lstStyle/>
                    <a:p>
                      <a:pPr marR="1905" algn="ctr">
                        <a:lnSpc>
                          <a:spcPct val="150000"/>
                        </a:lnSpc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 para o Distrito Federal e os Municípios onde ocorrerem a produção</a:t>
                      </a:r>
                      <a:endParaRPr lang="pt-BR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9BA4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50000"/>
                        </a:lnSpc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 para o Distrito Federal e os Municípios onde ocorrerem a produção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9B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764710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EF888850-C721-BDFB-F485-4C2920BA5DB4}"/>
              </a:ext>
            </a:extLst>
          </p:cNvPr>
          <p:cNvSpPr txBox="1"/>
          <p:nvPr/>
        </p:nvSpPr>
        <p:spPr>
          <a:xfrm>
            <a:off x="913028" y="1103411"/>
            <a:ext cx="7864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Trebuchet MS" panose="020B0603020202020204" pitchFamily="34" charset="0"/>
                <a:cs typeface="Arial" panose="020B0604020202020204" pitchFamily="34" charset="0"/>
              </a:rPr>
              <a:t>Distribuição da CFEM, comparativo Lei 8.001/1990 e Lei 13.540/2017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28394F7-C90B-B27D-EB82-23361F829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378" y="1681636"/>
            <a:ext cx="541020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10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42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787" y="639090"/>
            <a:ext cx="63681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600" b="1" spc="50" dirty="0">
                <a:solidFill>
                  <a:srgbClr val="003865"/>
                </a:solidFill>
                <a:latin typeface="Arial"/>
              </a:rPr>
              <a:t>CFEM – Distribuição aos entes federados</a:t>
            </a:r>
            <a:endParaRPr lang="en-GB" sz="1600" spc="50" dirty="0">
              <a:solidFill>
                <a:srgbClr val="003865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787" y="5990686"/>
            <a:ext cx="411420" cy="516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fld id="{307D4A30-2A97-FB48-938E-4F1E1AEA75A5}" type="slidenum">
              <a:rPr lang="en-GB" sz="1400" spc="100" smtClean="0">
                <a:solidFill>
                  <a:srgbClr val="003865"/>
                </a:solidFill>
                <a:latin typeface="Arial"/>
              </a:rPr>
              <a:t>13</a:t>
            </a:fld>
            <a:endParaRPr lang="en-GB" sz="1400" spc="10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29" y="347492"/>
            <a:ext cx="1800000" cy="50704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F888850-C721-BDFB-F485-4C2920BA5DB4}"/>
              </a:ext>
            </a:extLst>
          </p:cNvPr>
          <p:cNvSpPr txBox="1"/>
          <p:nvPr/>
        </p:nvSpPr>
        <p:spPr>
          <a:xfrm>
            <a:off x="913028" y="1103411"/>
            <a:ext cx="7864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Trebuchet MS" panose="020B0603020202020204" pitchFamily="34" charset="0"/>
                <a:cs typeface="Arial" panose="020B0604020202020204" pitchFamily="34" charset="0"/>
              </a:rPr>
              <a:t>Distribuição da CFEM Lei 13.540/2017 e Decreto 9.407/2018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33DC234-E818-ADFA-A52A-88740A3730BE}"/>
              </a:ext>
            </a:extLst>
          </p:cNvPr>
          <p:cNvGraphicFramePr/>
          <p:nvPr/>
        </p:nvGraphicFramePr>
        <p:xfrm>
          <a:off x="249389" y="2015868"/>
          <a:ext cx="7530567" cy="4374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2D7FEACF-A129-3A97-5266-0D51B752C036}"/>
              </a:ext>
            </a:extLst>
          </p:cNvPr>
          <p:cNvSpPr/>
          <p:nvPr/>
        </p:nvSpPr>
        <p:spPr>
          <a:xfrm>
            <a:off x="161483" y="2718349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hlinkClick r:id="rId9"/>
              </a:rPr>
              <a:t>Lei 13.540, de 18 de dezembro de 2017</a:t>
            </a:r>
            <a:endParaRPr lang="pt-BR" sz="16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B596373-D57C-AC71-51AC-9C8954064114}"/>
              </a:ext>
            </a:extLst>
          </p:cNvPr>
          <p:cNvSpPr/>
          <p:nvPr/>
        </p:nvSpPr>
        <p:spPr>
          <a:xfrm>
            <a:off x="6510913" y="4164015"/>
            <a:ext cx="2199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600" dirty="0"/>
              <a:t>---&gt;</a:t>
            </a:r>
            <a:r>
              <a:rPr lang="pt-BR" sz="1600" dirty="0">
                <a:hlinkClick r:id="" action="ppaction://noaction"/>
              </a:rPr>
              <a:t>Decreto 9.407, </a:t>
            </a:r>
          </a:p>
          <a:p>
            <a:pPr algn="just"/>
            <a:r>
              <a:rPr lang="pt-BR" sz="1600" dirty="0">
                <a:hlinkClick r:id="" action="ppaction://noaction"/>
              </a:rPr>
              <a:t>de 12 de junho de 2018</a:t>
            </a:r>
            <a:r>
              <a:rPr lang="pt-BR" sz="1600" dirty="0"/>
              <a:t> 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D054EF2D-F65F-99ED-1AE1-51AEDD48C02B}"/>
              </a:ext>
            </a:extLst>
          </p:cNvPr>
          <p:cNvGraphicFramePr/>
          <p:nvPr/>
        </p:nvGraphicFramePr>
        <p:xfrm>
          <a:off x="5609863" y="1610837"/>
          <a:ext cx="3372654" cy="1492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11" name="Conector de seta reta 12">
            <a:extLst>
              <a:ext uri="{FF2B5EF4-FFF2-40B4-BE49-F238E27FC236}">
                <a16:creationId xmlns:a16="http://schemas.microsoft.com/office/drawing/2014/main" id="{7A030E6D-A57C-8B3C-FB3B-A818B7664D42}"/>
              </a:ext>
            </a:extLst>
          </p:cNvPr>
          <p:cNvCxnSpPr/>
          <p:nvPr/>
        </p:nvCxnSpPr>
        <p:spPr>
          <a:xfrm flipV="1">
            <a:off x="4598987" y="1840375"/>
            <a:ext cx="956861" cy="8779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4">
            <a:extLst>
              <a:ext uri="{FF2B5EF4-FFF2-40B4-BE49-F238E27FC236}">
                <a16:creationId xmlns:a16="http://schemas.microsoft.com/office/drawing/2014/main" id="{D174040A-657E-2A8B-6646-BB7E68745978}"/>
              </a:ext>
            </a:extLst>
          </p:cNvPr>
          <p:cNvCxnSpPr/>
          <p:nvPr/>
        </p:nvCxnSpPr>
        <p:spPr>
          <a:xfrm flipV="1">
            <a:off x="4598988" y="2187615"/>
            <a:ext cx="956860" cy="530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6">
            <a:extLst>
              <a:ext uri="{FF2B5EF4-FFF2-40B4-BE49-F238E27FC236}">
                <a16:creationId xmlns:a16="http://schemas.microsoft.com/office/drawing/2014/main" id="{AE938927-EB4A-96C4-1D02-16841E185523}"/>
              </a:ext>
            </a:extLst>
          </p:cNvPr>
          <p:cNvCxnSpPr/>
          <p:nvPr/>
        </p:nvCxnSpPr>
        <p:spPr>
          <a:xfrm flipV="1">
            <a:off x="4598988" y="2581154"/>
            <a:ext cx="956860" cy="137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8">
            <a:extLst>
              <a:ext uri="{FF2B5EF4-FFF2-40B4-BE49-F238E27FC236}">
                <a16:creationId xmlns:a16="http://schemas.microsoft.com/office/drawing/2014/main" id="{D057FC6F-8F5D-3057-9567-184E7384B1B4}"/>
              </a:ext>
            </a:extLst>
          </p:cNvPr>
          <p:cNvCxnSpPr/>
          <p:nvPr/>
        </p:nvCxnSpPr>
        <p:spPr>
          <a:xfrm>
            <a:off x="4687747" y="2718349"/>
            <a:ext cx="868101" cy="198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iângulo isósceles 14">
            <a:extLst>
              <a:ext uri="{FF2B5EF4-FFF2-40B4-BE49-F238E27FC236}">
                <a16:creationId xmlns:a16="http://schemas.microsoft.com/office/drawing/2014/main" id="{211937EA-FA0D-BAAC-66AA-60522A880E2B}"/>
              </a:ext>
            </a:extLst>
          </p:cNvPr>
          <p:cNvSpPr/>
          <p:nvPr/>
        </p:nvSpPr>
        <p:spPr>
          <a:xfrm>
            <a:off x="4514127" y="2581155"/>
            <a:ext cx="173620" cy="2364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920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42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787" y="639090"/>
            <a:ext cx="63681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600" b="1" spc="50" dirty="0">
                <a:solidFill>
                  <a:srgbClr val="003865"/>
                </a:solidFill>
                <a:latin typeface="Arial"/>
              </a:rPr>
              <a:t>CFEM – Alíquotas das Substâncias Minerais</a:t>
            </a:r>
            <a:endParaRPr lang="en-GB" sz="1600" spc="50" dirty="0">
              <a:solidFill>
                <a:srgbClr val="003865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787" y="5990686"/>
            <a:ext cx="411420" cy="516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fld id="{307D4A30-2A97-FB48-938E-4F1E1AEA75A5}" type="slidenum">
              <a:rPr lang="en-GB" sz="1400" spc="100" smtClean="0">
                <a:solidFill>
                  <a:srgbClr val="003865"/>
                </a:solidFill>
                <a:latin typeface="Arial"/>
              </a:rPr>
              <a:t>14</a:t>
            </a:fld>
            <a:endParaRPr lang="en-GB" sz="1400" spc="10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29" y="347492"/>
            <a:ext cx="1800000" cy="50704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6CDE7A4-0532-1DAC-E7F2-3BCCC5836C6F}"/>
              </a:ext>
            </a:extLst>
          </p:cNvPr>
          <p:cNvSpPr txBox="1"/>
          <p:nvPr/>
        </p:nvSpPr>
        <p:spPr>
          <a:xfrm>
            <a:off x="2039428" y="6243154"/>
            <a:ext cx="44484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0" i="0" dirty="0">
                <a:solidFill>
                  <a:srgbClr val="69737D"/>
                </a:solidFill>
                <a:effectLst/>
                <a:latin typeface="Times" panose="02020603050405020304" pitchFamily="18" charset="0"/>
              </a:rPr>
              <a:t>rejeitos e estéreis de mineral associado (...) haverá uma redução de </a:t>
            </a:r>
            <a:r>
              <a:rPr lang="pt-BR" sz="1600" b="1" spc="40" dirty="0">
                <a:solidFill>
                  <a:srgbClr val="69737D"/>
                </a:solidFill>
                <a:latin typeface="Times" panose="02020603050405020304" pitchFamily="18" charset="0"/>
              </a:rPr>
              <a:t>alíquota da CFEM de 50%.</a:t>
            </a:r>
            <a:endParaRPr lang="pt-BR" sz="1600" dirty="0">
              <a:solidFill>
                <a:srgbClr val="69737D"/>
              </a:solidFill>
              <a:latin typeface="Times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D54C4E9-1294-9239-C35B-AAC1E1EC33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448"/>
          <a:stretch/>
        </p:blipFill>
        <p:spPr>
          <a:xfrm>
            <a:off x="2273643" y="1042546"/>
            <a:ext cx="3980002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02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425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0787" y="5990686"/>
            <a:ext cx="411420" cy="516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fld id="{307D4A30-2A97-FB48-938E-4F1E1AEA75A5}" type="slidenum">
              <a:rPr lang="en-GB" sz="1400" spc="100" smtClean="0">
                <a:solidFill>
                  <a:srgbClr val="003865"/>
                </a:solidFill>
                <a:latin typeface="Arial"/>
              </a:rPr>
              <a:t>15</a:t>
            </a:fld>
            <a:endParaRPr lang="en-GB" sz="1400" spc="10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29" y="347492"/>
            <a:ext cx="1800000" cy="507042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AC5710C9-2166-8CB9-A622-FBDF4436C3DA}"/>
              </a:ext>
            </a:extLst>
          </p:cNvPr>
          <p:cNvSpPr txBox="1"/>
          <p:nvPr/>
        </p:nvSpPr>
        <p:spPr>
          <a:xfrm>
            <a:off x="321759" y="622959"/>
            <a:ext cx="71259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spc="50" dirty="0">
                <a:solidFill>
                  <a:srgbClr val="003865"/>
                </a:solidFill>
                <a:latin typeface="Arial"/>
              </a:rPr>
              <a:t>CFEM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9582673-7F2F-464E-569A-C464597C70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87" t="46517" r="25099" b="31381"/>
          <a:stretch/>
        </p:blipFill>
        <p:spPr>
          <a:xfrm>
            <a:off x="892207" y="1144647"/>
            <a:ext cx="7764895" cy="1993969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141199"/>
              </p:ext>
            </p:extLst>
          </p:nvPr>
        </p:nvGraphicFramePr>
        <p:xfrm>
          <a:off x="1600612" y="3870974"/>
          <a:ext cx="554736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4427525C-0628-B1BE-DD4E-78C47FB993ED}"/>
              </a:ext>
            </a:extLst>
          </p:cNvPr>
          <p:cNvSpPr txBox="1"/>
          <p:nvPr/>
        </p:nvSpPr>
        <p:spPr>
          <a:xfrm>
            <a:off x="1501416" y="3501642"/>
            <a:ext cx="6141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Evolução da Arrecadação de CFEM 2016 a 2022 em R$ Milhões</a:t>
            </a:r>
          </a:p>
        </p:txBody>
      </p:sp>
    </p:spTree>
    <p:extLst>
      <p:ext uri="{BB962C8B-B14F-4D97-AF65-F5344CB8AC3E}">
        <p14:creationId xmlns:p14="http://schemas.microsoft.com/office/powerpoint/2010/main" val="2882793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425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0787" y="5990686"/>
            <a:ext cx="411420" cy="516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fld id="{307D4A30-2A97-FB48-938E-4F1E1AEA75A5}" type="slidenum">
              <a:rPr lang="en-GB" sz="1400" spc="100" smtClean="0">
                <a:solidFill>
                  <a:srgbClr val="003865"/>
                </a:solidFill>
                <a:latin typeface="Arial"/>
              </a:rPr>
              <a:t>16</a:t>
            </a:fld>
            <a:endParaRPr lang="en-GB" sz="1400" spc="10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29" y="347492"/>
            <a:ext cx="1800000" cy="507042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AC5710C9-2166-8CB9-A622-FBDF4436C3DA}"/>
              </a:ext>
            </a:extLst>
          </p:cNvPr>
          <p:cNvSpPr txBox="1"/>
          <p:nvPr/>
        </p:nvSpPr>
        <p:spPr>
          <a:xfrm>
            <a:off x="321759" y="622959"/>
            <a:ext cx="71259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spc="50" dirty="0">
                <a:solidFill>
                  <a:srgbClr val="003865"/>
                </a:solidFill>
                <a:latin typeface="Arial"/>
              </a:rPr>
              <a:t>TFRM - ESTADOS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3D0784C-8286-F0EB-39E2-933A8BA06E54}"/>
              </a:ext>
            </a:extLst>
          </p:cNvPr>
          <p:cNvSpPr txBox="1"/>
          <p:nvPr/>
        </p:nvSpPr>
        <p:spPr>
          <a:xfrm>
            <a:off x="1062680" y="1130460"/>
            <a:ext cx="737698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PARÁ</a:t>
            </a:r>
            <a:r>
              <a:rPr lang="pt-BR" dirty="0"/>
              <a:t>	</a:t>
            </a:r>
            <a:r>
              <a:rPr lang="pt-BR" sz="1600" dirty="0"/>
              <a:t>Lei Estadual Nº 7.591/2011</a:t>
            </a:r>
            <a:endParaRPr lang="pt-BR" dirty="0"/>
          </a:p>
          <a:p>
            <a:r>
              <a:rPr lang="pt-BR" b="1" dirty="0"/>
              <a:t>AMAPÁ</a:t>
            </a:r>
            <a:r>
              <a:rPr lang="pt-BR" dirty="0"/>
              <a:t>		</a:t>
            </a:r>
            <a:r>
              <a:rPr lang="pt-BR" sz="1600" dirty="0"/>
              <a:t>Lei Estadual Nº 1.613/2011, alterada pelas Leis Nº 1762 de 11/07/2013 e Nº 2.247 de 21/11/2017</a:t>
            </a:r>
            <a:endParaRPr lang="pt-BR" dirty="0"/>
          </a:p>
          <a:p>
            <a:r>
              <a:rPr lang="pt-BR" b="1" dirty="0"/>
              <a:t>MINAS GERAIS	</a:t>
            </a:r>
            <a:r>
              <a:rPr lang="pt-BR" dirty="0"/>
              <a:t>	</a:t>
            </a:r>
            <a:r>
              <a:rPr lang="pt-BR" sz="1600" dirty="0"/>
              <a:t>Lei Estadual Nº 19.976/2011</a:t>
            </a:r>
          </a:p>
          <a:p>
            <a:r>
              <a:rPr lang="pt-BR" b="1" dirty="0"/>
              <a:t>MATO GROSSO DO SUL</a:t>
            </a:r>
            <a:r>
              <a:rPr lang="pt-BR" dirty="0"/>
              <a:t>		</a:t>
            </a:r>
            <a:r>
              <a:rPr lang="pt-BR" sz="1600" dirty="0"/>
              <a:t>Decreto Nº 13.603/2013</a:t>
            </a:r>
            <a:endParaRPr lang="pt-BR" dirty="0"/>
          </a:p>
          <a:p>
            <a:r>
              <a:rPr lang="pt-BR" b="1" dirty="0"/>
              <a:t>GOIÁS</a:t>
            </a:r>
            <a:r>
              <a:rPr lang="pt-BR" dirty="0"/>
              <a:t>		 </a:t>
            </a:r>
            <a:r>
              <a:rPr lang="pt-BR" sz="1600" dirty="0"/>
              <a:t>Lei Estadual Nº 20.942/2020, Decreto Nº 10.187/2022 que regulamenta a Lei Estadual Nº 21.671/2022 </a:t>
            </a:r>
            <a:endParaRPr lang="pt-BR" dirty="0"/>
          </a:p>
          <a:p>
            <a:r>
              <a:rPr lang="pt-BR" b="1" dirty="0"/>
              <a:t>TOCANTINS</a:t>
            </a:r>
            <a:r>
              <a:rPr lang="pt-BR" dirty="0"/>
              <a:t>		 </a:t>
            </a:r>
            <a:r>
              <a:rPr lang="pt-BR" sz="1600" dirty="0"/>
              <a:t>Lei Estadual Nº 4.045/2022</a:t>
            </a:r>
            <a:endParaRPr lang="pt-BR" dirty="0"/>
          </a:p>
          <a:p>
            <a:r>
              <a:rPr lang="pt-BR" b="1" dirty="0"/>
              <a:t>MATO GROSSO</a:t>
            </a:r>
            <a:r>
              <a:rPr lang="pt-BR" dirty="0"/>
              <a:t>		 </a:t>
            </a:r>
            <a:r>
              <a:rPr lang="pt-BR" sz="1600" dirty="0"/>
              <a:t>Lei Estadual Nº 11.991/2022</a:t>
            </a:r>
            <a:endParaRPr lang="pt-BR" dirty="0"/>
          </a:p>
          <a:p>
            <a:r>
              <a:rPr lang="pt-BR" b="1" dirty="0"/>
              <a:t>MARANHÃO*</a:t>
            </a:r>
            <a:r>
              <a:rPr lang="pt-BR" dirty="0"/>
              <a:t>		 </a:t>
            </a:r>
            <a:r>
              <a:rPr lang="pt-BR" sz="1600" dirty="0"/>
              <a:t>Lei Estadual 11.876/2022  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260ACD5-9217-CE20-7648-15FF2A441DF1}"/>
              </a:ext>
            </a:extLst>
          </p:cNvPr>
          <p:cNvSpPr txBox="1"/>
          <p:nvPr/>
        </p:nvSpPr>
        <p:spPr>
          <a:xfrm>
            <a:off x="1435885" y="3978491"/>
            <a:ext cx="724026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Arrecadação dos principais Estados com TFRM</a:t>
            </a:r>
          </a:p>
          <a:p>
            <a:r>
              <a:rPr lang="pt-BR" b="1" dirty="0"/>
              <a:t>Amapá – TFRM: 2022 R$ 3.018.186,30; </a:t>
            </a:r>
            <a:r>
              <a:rPr lang="pt-BR" sz="1400" dirty="0"/>
              <a:t>2021 R$ 3.371.229,76; 2020 R$ 3.434.676,00 (FONTE: Portal da Transparência do Governo do Estado do Amapá)</a:t>
            </a:r>
          </a:p>
          <a:p>
            <a:r>
              <a:rPr lang="pt-BR" b="1" dirty="0"/>
              <a:t>Pará – TFRM: 2022  R$2.092.442.984; </a:t>
            </a:r>
            <a:r>
              <a:rPr lang="pt-BR" sz="1400" dirty="0"/>
              <a:t>2021 R$  566.939.890; 2020 R$  541.243.912 (FONTE: Secretaria da Fazenda do Pará – Boletim Mensal de Arrecadação) </a:t>
            </a:r>
          </a:p>
          <a:p>
            <a:r>
              <a:rPr lang="pt-BR" b="1" dirty="0"/>
              <a:t>Minas Gerais – TFRM: 2022 R$ 426.374.570; </a:t>
            </a:r>
            <a:r>
              <a:rPr lang="pt-BR" sz="1400" dirty="0"/>
              <a:t>2021 R$ 374.189.352 ; 2020 R$ 276.847.021 (FONTE: Portal da Transparência do Governo do Estado de Minas Gerais)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B52A5EA-78B1-3403-78F7-15D24BEFCC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18" t="50368" r="55038" b="34531"/>
          <a:stretch/>
        </p:blipFill>
        <p:spPr>
          <a:xfrm>
            <a:off x="86496" y="4463930"/>
            <a:ext cx="1322173" cy="136227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1DD5784-3F9D-74C8-0894-5399AF886D93}"/>
              </a:ext>
            </a:extLst>
          </p:cNvPr>
          <p:cNvSpPr txBox="1"/>
          <p:nvPr/>
        </p:nvSpPr>
        <p:spPr>
          <a:xfrm>
            <a:off x="1337032" y="5990686"/>
            <a:ext cx="7731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Arrecadação nacional de CFEM sendo superada aos poucos pela TFRM estadual. </a:t>
            </a:r>
          </a:p>
          <a:p>
            <a:pPr algn="ctr"/>
            <a:r>
              <a:rPr lang="pt-BR" dirty="0">
                <a:solidFill>
                  <a:srgbClr val="0070C0"/>
                </a:solidFill>
              </a:rPr>
              <a:t>Desmonte a atividade fim da ANM de fiscalização dos recursos minerais!</a:t>
            </a:r>
          </a:p>
        </p:txBody>
      </p:sp>
      <p:cxnSp>
        <p:nvCxnSpPr>
          <p:cNvPr id="10" name="Conector: Curvo 9">
            <a:extLst>
              <a:ext uri="{FF2B5EF4-FFF2-40B4-BE49-F238E27FC236}">
                <a16:creationId xmlns:a16="http://schemas.microsoft.com/office/drawing/2014/main" id="{6AB91FEB-9E59-7BA7-6D67-D5F50A68BA04}"/>
              </a:ext>
            </a:extLst>
          </p:cNvPr>
          <p:cNvCxnSpPr/>
          <p:nvPr/>
        </p:nvCxnSpPr>
        <p:spPr>
          <a:xfrm>
            <a:off x="1309816" y="4979773"/>
            <a:ext cx="1210962" cy="1010913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D2217970-7015-00C0-7C46-6D5A5936B20D}"/>
              </a:ext>
            </a:extLst>
          </p:cNvPr>
          <p:cNvSpPr txBox="1"/>
          <p:nvPr/>
        </p:nvSpPr>
        <p:spPr>
          <a:xfrm>
            <a:off x="5462929" y="356058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*equivalente a TFRM - trilhos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42199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425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0787" y="5990686"/>
            <a:ext cx="411420" cy="516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fld id="{307D4A30-2A97-FB48-938E-4F1E1AEA75A5}" type="slidenum">
              <a:rPr lang="en-GB" sz="1400" spc="100" smtClean="0">
                <a:solidFill>
                  <a:srgbClr val="003865"/>
                </a:solidFill>
                <a:latin typeface="Arial"/>
              </a:rPr>
              <a:t>17</a:t>
            </a:fld>
            <a:endParaRPr lang="en-GB" sz="1400" spc="10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29" y="347492"/>
            <a:ext cx="1800000" cy="507042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1E0A528-D236-910C-4F5D-2C85648AA10D}"/>
              </a:ext>
            </a:extLst>
          </p:cNvPr>
          <p:cNvSpPr txBox="1"/>
          <p:nvPr/>
        </p:nvSpPr>
        <p:spPr>
          <a:xfrm>
            <a:off x="321759" y="622959"/>
            <a:ext cx="71259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spc="50" dirty="0">
                <a:solidFill>
                  <a:srgbClr val="003865"/>
                </a:solidFill>
                <a:latin typeface="Arial"/>
              </a:rPr>
              <a:t>TFRM - MUNICÍPIOS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EE3982E-FA32-E515-7653-2965B9A12A42}"/>
              </a:ext>
            </a:extLst>
          </p:cNvPr>
          <p:cNvSpPr txBox="1"/>
          <p:nvPr/>
        </p:nvSpPr>
        <p:spPr>
          <a:xfrm>
            <a:off x="1705232" y="1447776"/>
            <a:ext cx="457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PARÁ</a:t>
            </a:r>
          </a:p>
          <a:p>
            <a:r>
              <a:rPr lang="pt-BR" dirty="0"/>
              <a:t>Curionópolis</a:t>
            </a:r>
          </a:p>
          <a:p>
            <a:r>
              <a:rPr lang="pt-BR" dirty="0"/>
              <a:t>Itaituba</a:t>
            </a:r>
          </a:p>
          <a:p>
            <a:r>
              <a:rPr lang="pt-BR" dirty="0"/>
              <a:t>Marabá</a:t>
            </a:r>
          </a:p>
          <a:p>
            <a:r>
              <a:rPr lang="pt-BR" dirty="0"/>
              <a:t>Oriximiná</a:t>
            </a:r>
          </a:p>
          <a:p>
            <a:r>
              <a:rPr lang="pt-BR" dirty="0"/>
              <a:t>Primavera</a:t>
            </a:r>
          </a:p>
          <a:p>
            <a:r>
              <a:rPr lang="pt-BR" dirty="0"/>
              <a:t>São Felix do Xingu</a:t>
            </a:r>
          </a:p>
          <a:p>
            <a:r>
              <a:rPr lang="pt-BR" dirty="0"/>
              <a:t>Terra Santa Ourilândia do Norte</a:t>
            </a:r>
          </a:p>
          <a:p>
            <a:endParaRPr lang="pt-BR" dirty="0"/>
          </a:p>
          <a:p>
            <a:r>
              <a:rPr lang="pt-BR" b="1" cap="all" dirty="0"/>
              <a:t>Minas Gerais </a:t>
            </a:r>
          </a:p>
          <a:p>
            <a:r>
              <a:rPr lang="pt-BR" dirty="0"/>
              <a:t>Alvorada de Minas*</a:t>
            </a:r>
          </a:p>
          <a:p>
            <a:r>
              <a:rPr lang="pt-BR" dirty="0"/>
              <a:t>Conceição do Mato Dentro</a:t>
            </a:r>
          </a:p>
          <a:p>
            <a:r>
              <a:rPr lang="pt-BR" dirty="0"/>
              <a:t>Paraguaçu</a:t>
            </a:r>
          </a:p>
          <a:p>
            <a:endParaRPr lang="pt-BR" dirty="0"/>
          </a:p>
          <a:p>
            <a:r>
              <a:rPr lang="pt-BR" b="1" dirty="0"/>
              <a:t>PARAÍBA</a:t>
            </a:r>
          </a:p>
          <a:p>
            <a:r>
              <a:rPr lang="pt-BR" dirty="0"/>
              <a:t>Catingueira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E95EA4B-5D6F-92E9-E6E6-62D03D5A9103}"/>
              </a:ext>
            </a:extLst>
          </p:cNvPr>
          <p:cNvSpPr txBox="1"/>
          <p:nvPr/>
        </p:nvSpPr>
        <p:spPr>
          <a:xfrm>
            <a:off x="1598739" y="632892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de TFRM Municipal ou *equivalente a ela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0003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714" y="3505740"/>
            <a:ext cx="2195286" cy="33522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8540" y="2588659"/>
            <a:ext cx="5588191" cy="34233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GB" sz="2800" b="1" spc="100" dirty="0" err="1">
                <a:solidFill>
                  <a:srgbClr val="003865"/>
                </a:solidFill>
                <a:latin typeface="Arial"/>
              </a:rPr>
              <a:t>Aspectos</a:t>
            </a:r>
            <a:r>
              <a:rPr lang="en-GB" sz="2800" b="1" spc="100" dirty="0">
                <a:solidFill>
                  <a:srgbClr val="003865"/>
                </a:solidFill>
                <a:latin typeface="Arial"/>
              </a:rPr>
              <a:t> </a:t>
            </a:r>
            <a:r>
              <a:rPr lang="en-GB" sz="2800" b="1" spc="100" dirty="0" err="1">
                <a:solidFill>
                  <a:srgbClr val="003865"/>
                </a:solidFill>
                <a:latin typeface="Arial"/>
              </a:rPr>
              <a:t>Tributários</a:t>
            </a:r>
            <a:endParaRPr lang="en-GB" sz="2800" b="1" spc="100" dirty="0">
              <a:solidFill>
                <a:srgbClr val="003865"/>
              </a:solidFill>
              <a:latin typeface="Arial"/>
            </a:endParaRPr>
          </a:p>
          <a:p>
            <a:pPr algn="ctr">
              <a:lnSpc>
                <a:spcPts val="4500"/>
              </a:lnSpc>
            </a:pPr>
            <a:r>
              <a:rPr lang="en-GB" sz="2800" b="1" spc="100" dirty="0" err="1">
                <a:solidFill>
                  <a:srgbClr val="003865"/>
                </a:solidFill>
                <a:latin typeface="Arial"/>
              </a:rPr>
              <a:t>Específicos</a:t>
            </a:r>
            <a:r>
              <a:rPr lang="en-GB" sz="2800" b="1" spc="100" dirty="0">
                <a:solidFill>
                  <a:srgbClr val="003865"/>
                </a:solidFill>
                <a:latin typeface="Arial"/>
              </a:rPr>
              <a:t> da Mineração</a:t>
            </a:r>
          </a:p>
          <a:p>
            <a:pPr algn="ctr">
              <a:lnSpc>
                <a:spcPts val="4500"/>
              </a:lnSpc>
            </a:pPr>
            <a:r>
              <a:rPr lang="en-GB" sz="2800" b="1" spc="100" dirty="0" err="1">
                <a:solidFill>
                  <a:srgbClr val="003865"/>
                </a:solidFill>
                <a:latin typeface="Arial"/>
              </a:rPr>
              <a:t>Competitividade</a:t>
            </a:r>
            <a:r>
              <a:rPr lang="en-GB" sz="2800" b="1" spc="100" dirty="0">
                <a:solidFill>
                  <a:srgbClr val="003865"/>
                </a:solidFill>
                <a:latin typeface="Arial"/>
              </a:rPr>
              <a:t> Global</a:t>
            </a:r>
          </a:p>
          <a:p>
            <a:pPr algn="ctr">
              <a:lnSpc>
                <a:spcPts val="4500"/>
              </a:lnSpc>
            </a:pPr>
            <a:endParaRPr lang="en-GB" sz="2800" b="1" spc="100" dirty="0">
              <a:solidFill>
                <a:srgbClr val="003865"/>
              </a:solidFill>
              <a:latin typeface="Arial"/>
            </a:endParaRPr>
          </a:p>
          <a:p>
            <a:pPr algn="ctr">
              <a:lnSpc>
                <a:spcPts val="4500"/>
              </a:lnSpc>
            </a:pPr>
            <a:br>
              <a:rPr lang="en-GB" sz="3600" spc="100" dirty="0">
                <a:solidFill>
                  <a:srgbClr val="003865"/>
                </a:solidFill>
                <a:latin typeface="Arial"/>
              </a:rPr>
            </a:br>
            <a:endParaRPr lang="en-GB" sz="3600" spc="100" dirty="0">
              <a:solidFill>
                <a:srgbClr val="003865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16399" y="3390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69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425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0787" y="5990686"/>
            <a:ext cx="411420" cy="516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fld id="{307D4A30-2A97-FB48-938E-4F1E1AEA75A5}" type="slidenum">
              <a:rPr lang="en-GB" sz="1400" spc="100" smtClean="0">
                <a:solidFill>
                  <a:srgbClr val="003865"/>
                </a:solidFill>
                <a:latin typeface="Arial"/>
              </a:rPr>
              <a:t>19</a:t>
            </a:fld>
            <a:endParaRPr lang="en-GB" sz="1400" spc="10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29" y="347492"/>
            <a:ext cx="1800000" cy="507042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AC5710C9-2166-8CB9-A622-FBDF4436C3DA}"/>
              </a:ext>
            </a:extLst>
          </p:cNvPr>
          <p:cNvSpPr txBox="1"/>
          <p:nvPr/>
        </p:nvSpPr>
        <p:spPr>
          <a:xfrm>
            <a:off x="321759" y="622959"/>
            <a:ext cx="71259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Competitividade</a:t>
            </a:r>
            <a:r>
              <a:rPr lang="en-GB" sz="1600" b="1" spc="50" dirty="0">
                <a:solidFill>
                  <a:srgbClr val="003865"/>
                </a:solidFill>
                <a:latin typeface="Arial"/>
              </a:rPr>
              <a:t> Global dos </a:t>
            </a:r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Minérios</a:t>
            </a:r>
            <a:endParaRPr lang="en-GB" sz="1600" b="1" spc="5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B53946-39DD-A5EA-DC78-9B97E5949D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07" t="18168" r="55135" b="17687"/>
          <a:stretch/>
        </p:blipFill>
        <p:spPr>
          <a:xfrm>
            <a:off x="480787" y="1318013"/>
            <a:ext cx="4361934" cy="458051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3F38671-1EC8-8391-E01A-4448BE7D42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58" t="18409" r="63919" b="13604"/>
          <a:stretch/>
        </p:blipFill>
        <p:spPr>
          <a:xfrm>
            <a:off x="3884739" y="1202026"/>
            <a:ext cx="3900018" cy="530546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7B7C49C-790E-D359-953F-0CE0F3305F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1754" y="4473053"/>
            <a:ext cx="1977151" cy="20812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086342F-9EC0-E97D-F55F-68DFD0F92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181" y="4577113"/>
            <a:ext cx="1977151" cy="2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8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42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760" y="655328"/>
            <a:ext cx="71259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spc="50" dirty="0">
                <a:solidFill>
                  <a:srgbClr val="003865"/>
                </a:solidFill>
                <a:latin typeface="Arial"/>
              </a:rPr>
              <a:t>Grandes </a:t>
            </a:r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Números</a:t>
            </a:r>
            <a:r>
              <a:rPr lang="en-GB" sz="1600" b="1" spc="50" dirty="0">
                <a:solidFill>
                  <a:srgbClr val="003865"/>
                </a:solidFill>
                <a:latin typeface="Arial"/>
              </a:rPr>
              <a:t> da Mineração </a:t>
            </a:r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Brasileira</a:t>
            </a:r>
            <a:r>
              <a:rPr lang="en-GB" sz="1600" b="1" spc="50" dirty="0">
                <a:solidFill>
                  <a:srgbClr val="003865"/>
                </a:solidFill>
                <a:latin typeface="Arial"/>
              </a:rPr>
              <a:t> </a:t>
            </a:r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em</a:t>
            </a:r>
            <a:r>
              <a:rPr lang="en-GB" sz="1600" b="1" spc="50" dirty="0">
                <a:solidFill>
                  <a:srgbClr val="003865"/>
                </a:solidFill>
                <a:latin typeface="Arial"/>
              </a:rPr>
              <a:t> 2022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787" y="5990686"/>
            <a:ext cx="411420" cy="516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fld id="{307D4A30-2A97-FB48-938E-4F1E1AEA75A5}" type="slidenum">
              <a:rPr lang="en-GB" sz="1400" spc="100" smtClean="0">
                <a:solidFill>
                  <a:srgbClr val="003865"/>
                </a:solidFill>
                <a:latin typeface="Arial"/>
              </a:rPr>
              <a:t>2</a:t>
            </a:fld>
            <a:endParaRPr lang="en-GB" sz="1400" spc="10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29" y="347492"/>
            <a:ext cx="1800000" cy="50704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411BCB8D-94D8-5F7C-DC8D-458776DCFDF4}"/>
              </a:ext>
            </a:extLst>
          </p:cNvPr>
          <p:cNvGrpSpPr/>
          <p:nvPr/>
        </p:nvGrpSpPr>
        <p:grpSpPr>
          <a:xfrm>
            <a:off x="103594" y="1398848"/>
            <a:ext cx="8581610" cy="5046243"/>
            <a:chOff x="562240" y="1392060"/>
            <a:chExt cx="8581610" cy="5046243"/>
          </a:xfrm>
        </p:grpSpPr>
        <p:sp>
          <p:nvSpPr>
            <p:cNvPr id="3" name="Google Shape;144;p19">
              <a:extLst>
                <a:ext uri="{FF2B5EF4-FFF2-40B4-BE49-F238E27FC236}">
                  <a16:creationId xmlns:a16="http://schemas.microsoft.com/office/drawing/2014/main" id="{461722CF-D15F-BD5B-8B72-10462AFFA71D}"/>
                </a:ext>
              </a:extLst>
            </p:cNvPr>
            <p:cNvSpPr/>
            <p:nvPr/>
          </p:nvSpPr>
          <p:spPr>
            <a:xfrm rot="5400000">
              <a:off x="961206" y="3762130"/>
              <a:ext cx="1446237" cy="150993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Google Shape;144;p19">
              <a:extLst>
                <a:ext uri="{FF2B5EF4-FFF2-40B4-BE49-F238E27FC236}">
                  <a16:creationId xmlns:a16="http://schemas.microsoft.com/office/drawing/2014/main" id="{CD28889D-3094-315C-86E2-80BB9590A672}"/>
                </a:ext>
              </a:extLst>
            </p:cNvPr>
            <p:cNvSpPr/>
            <p:nvPr/>
          </p:nvSpPr>
          <p:spPr>
            <a:xfrm rot="5400000">
              <a:off x="5795361" y="1386797"/>
              <a:ext cx="1446237" cy="1509932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Google Shape;145;p19">
              <a:extLst>
                <a:ext uri="{FF2B5EF4-FFF2-40B4-BE49-F238E27FC236}">
                  <a16:creationId xmlns:a16="http://schemas.microsoft.com/office/drawing/2014/main" id="{DE298815-9BCC-DF78-F502-074B38FB8205}"/>
                </a:ext>
              </a:extLst>
            </p:cNvPr>
            <p:cNvSpPr txBox="1"/>
            <p:nvPr/>
          </p:nvSpPr>
          <p:spPr>
            <a:xfrm>
              <a:off x="5763532" y="1512642"/>
              <a:ext cx="1509900" cy="125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pt-BR" sz="1400" b="1" dirty="0"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16,8% </a:t>
              </a:r>
              <a:r>
                <a:rPr lang="pt-BR" sz="1400" dirty="0"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do PIB Industrial</a:t>
              </a:r>
            </a:p>
          </p:txBody>
        </p:sp>
        <p:sp>
          <p:nvSpPr>
            <p:cNvPr id="7" name="Google Shape;146;p19">
              <a:extLst>
                <a:ext uri="{FF2B5EF4-FFF2-40B4-BE49-F238E27FC236}">
                  <a16:creationId xmlns:a16="http://schemas.microsoft.com/office/drawing/2014/main" id="{C838EE10-72ED-1C03-BE7B-C0E3DE9FA780}"/>
                </a:ext>
              </a:extLst>
            </p:cNvPr>
            <p:cNvSpPr/>
            <p:nvPr/>
          </p:nvSpPr>
          <p:spPr>
            <a:xfrm>
              <a:off x="6558545" y="2632102"/>
              <a:ext cx="1936878" cy="86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147;p19">
              <a:extLst>
                <a:ext uri="{FF2B5EF4-FFF2-40B4-BE49-F238E27FC236}">
                  <a16:creationId xmlns:a16="http://schemas.microsoft.com/office/drawing/2014/main" id="{1B0CA01D-4D23-F726-B4BB-7B4856229713}"/>
                </a:ext>
              </a:extLst>
            </p:cNvPr>
            <p:cNvSpPr txBox="1"/>
            <p:nvPr/>
          </p:nvSpPr>
          <p:spPr>
            <a:xfrm>
              <a:off x="562240" y="2760322"/>
              <a:ext cx="1936800" cy="86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pt-BR" sz="2000" dirty="0">
                  <a:solidFill>
                    <a:schemeClr val="dk1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Volume de Produção</a:t>
              </a:r>
              <a:endParaRPr sz="20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</p:txBody>
        </p:sp>
        <p:sp>
          <p:nvSpPr>
            <p:cNvPr id="11" name="Google Shape;148;p19">
              <a:extLst>
                <a:ext uri="{FF2B5EF4-FFF2-40B4-BE49-F238E27FC236}">
                  <a16:creationId xmlns:a16="http://schemas.microsoft.com/office/drawing/2014/main" id="{6970313B-68F3-78D5-DCAB-A0B7595DD1EF}"/>
                </a:ext>
              </a:extLst>
            </p:cNvPr>
            <p:cNvSpPr/>
            <p:nvPr/>
          </p:nvSpPr>
          <p:spPr>
            <a:xfrm rot="5400000">
              <a:off x="4164634" y="1386797"/>
              <a:ext cx="1446237" cy="150993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149;p19">
              <a:extLst>
                <a:ext uri="{FF2B5EF4-FFF2-40B4-BE49-F238E27FC236}">
                  <a16:creationId xmlns:a16="http://schemas.microsoft.com/office/drawing/2014/main" id="{6E2D1BD6-9F1A-90F3-98F2-A6654C646059}"/>
                </a:ext>
              </a:extLst>
            </p:cNvPr>
            <p:cNvSpPr txBox="1"/>
            <p:nvPr/>
          </p:nvSpPr>
          <p:spPr>
            <a:xfrm>
              <a:off x="4020001" y="1522148"/>
              <a:ext cx="1735500" cy="125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400" dirty="0">
                  <a:solidFill>
                    <a:schemeClr val="lt1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PIB da Indústria </a:t>
              </a:r>
            </a:p>
            <a:p>
              <a:pPr algn="ctr">
                <a:lnSpc>
                  <a:spcPct val="90000"/>
                </a:lnSpc>
              </a:pPr>
              <a:r>
                <a:rPr lang="pt-BR" sz="1400" dirty="0">
                  <a:solidFill>
                    <a:schemeClr val="lt1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Extrativa** 4,2%</a:t>
              </a:r>
              <a:endParaRPr sz="1400" dirty="0">
                <a:solidFill>
                  <a:schemeClr val="lt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</p:txBody>
        </p:sp>
        <p:sp>
          <p:nvSpPr>
            <p:cNvPr id="13" name="Google Shape;150;p19">
              <a:extLst>
                <a:ext uri="{FF2B5EF4-FFF2-40B4-BE49-F238E27FC236}">
                  <a16:creationId xmlns:a16="http://schemas.microsoft.com/office/drawing/2014/main" id="{DA719A57-6E74-9D19-32C8-F4F42137B033}"/>
                </a:ext>
              </a:extLst>
            </p:cNvPr>
            <p:cNvSpPr/>
            <p:nvPr/>
          </p:nvSpPr>
          <p:spPr>
            <a:xfrm rot="5400000">
              <a:off x="4988488" y="2577497"/>
              <a:ext cx="1446237" cy="1509932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151;p19">
              <a:extLst>
                <a:ext uri="{FF2B5EF4-FFF2-40B4-BE49-F238E27FC236}">
                  <a16:creationId xmlns:a16="http://schemas.microsoft.com/office/drawing/2014/main" id="{8EB77806-1CEE-40E3-48DC-BC66F5AB7652}"/>
                </a:ext>
              </a:extLst>
            </p:cNvPr>
            <p:cNvSpPr txBox="1"/>
            <p:nvPr/>
          </p:nvSpPr>
          <p:spPr>
            <a:xfrm>
              <a:off x="4914853" y="2703350"/>
              <a:ext cx="1735500" cy="125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400" b="1" dirty="0"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R$ 250 bilhões</a:t>
              </a:r>
              <a:br>
                <a:rPr lang="pt-BR" sz="1400" dirty="0"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</a:br>
              <a:r>
                <a:rPr lang="pt-BR" sz="1400" dirty="0"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 ( 2022)</a:t>
              </a:r>
              <a:endParaRPr sz="140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</p:txBody>
        </p:sp>
        <p:sp>
          <p:nvSpPr>
            <p:cNvPr id="15" name="Google Shape;152;p19">
              <a:extLst>
                <a:ext uri="{FF2B5EF4-FFF2-40B4-BE49-F238E27FC236}">
                  <a16:creationId xmlns:a16="http://schemas.microsoft.com/office/drawing/2014/main" id="{DFB5C340-10C0-5F27-4954-4A21F8779FD8}"/>
                </a:ext>
              </a:extLst>
            </p:cNvPr>
            <p:cNvSpPr/>
            <p:nvPr/>
          </p:nvSpPr>
          <p:spPr>
            <a:xfrm>
              <a:off x="1016895" y="2926377"/>
              <a:ext cx="1874398" cy="86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153;p19">
              <a:extLst>
                <a:ext uri="{FF2B5EF4-FFF2-40B4-BE49-F238E27FC236}">
                  <a16:creationId xmlns:a16="http://schemas.microsoft.com/office/drawing/2014/main" id="{CBA43E24-D63B-0157-F3D5-6B19668435A8}"/>
                </a:ext>
              </a:extLst>
            </p:cNvPr>
            <p:cNvSpPr txBox="1"/>
            <p:nvPr/>
          </p:nvSpPr>
          <p:spPr>
            <a:xfrm>
              <a:off x="6971509" y="2943688"/>
              <a:ext cx="1874400" cy="41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pt-BR" sz="2000" dirty="0">
                  <a:solidFill>
                    <a:schemeClr val="dk1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Faturamento</a:t>
              </a:r>
              <a:endParaRPr sz="200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  <a:p>
              <a:pPr algn="r">
                <a:lnSpc>
                  <a:spcPct val="90000"/>
                </a:lnSpc>
                <a:spcBef>
                  <a:spcPts val="805"/>
                </a:spcBef>
              </a:pPr>
              <a:endParaRPr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" name="Google Shape;154;p19">
              <a:extLst>
                <a:ext uri="{FF2B5EF4-FFF2-40B4-BE49-F238E27FC236}">
                  <a16:creationId xmlns:a16="http://schemas.microsoft.com/office/drawing/2014/main" id="{21D8C4F0-7867-CED3-C063-3F166E997332}"/>
                </a:ext>
              </a:extLst>
            </p:cNvPr>
            <p:cNvSpPr/>
            <p:nvPr/>
          </p:nvSpPr>
          <p:spPr>
            <a:xfrm rot="5400000">
              <a:off x="3358448" y="2600973"/>
              <a:ext cx="1446237" cy="150993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155;p19">
              <a:extLst>
                <a:ext uri="{FF2B5EF4-FFF2-40B4-BE49-F238E27FC236}">
                  <a16:creationId xmlns:a16="http://schemas.microsoft.com/office/drawing/2014/main" id="{53015F93-03B2-A553-9EDC-80FDB7F75CE3}"/>
                </a:ext>
              </a:extLst>
            </p:cNvPr>
            <p:cNvSpPr txBox="1"/>
            <p:nvPr/>
          </p:nvSpPr>
          <p:spPr>
            <a:xfrm>
              <a:off x="3160521" y="2726826"/>
              <a:ext cx="1735500" cy="125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400" dirty="0">
                  <a:solidFill>
                    <a:schemeClr val="lt1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+ de </a:t>
              </a:r>
              <a:r>
                <a:rPr lang="pt-BR" sz="1400" b="1" dirty="0">
                  <a:solidFill>
                    <a:schemeClr val="lt1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2 bilhões </a:t>
              </a:r>
              <a:r>
                <a:rPr lang="pt-BR" sz="1400" dirty="0">
                  <a:solidFill>
                    <a:schemeClr val="lt1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de ton/ano</a:t>
              </a:r>
              <a:endParaRPr sz="1400" dirty="0">
                <a:solidFill>
                  <a:schemeClr val="lt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</p:txBody>
        </p:sp>
        <p:sp>
          <p:nvSpPr>
            <p:cNvPr id="21" name="Google Shape;156;p19">
              <a:extLst>
                <a:ext uri="{FF2B5EF4-FFF2-40B4-BE49-F238E27FC236}">
                  <a16:creationId xmlns:a16="http://schemas.microsoft.com/office/drawing/2014/main" id="{91EB58D1-FEC7-7E23-A3C2-BE42F961D1F0}"/>
                </a:ext>
              </a:extLst>
            </p:cNvPr>
            <p:cNvSpPr/>
            <p:nvPr/>
          </p:nvSpPr>
          <p:spPr>
            <a:xfrm rot="5400000">
              <a:off x="4172672" y="3805063"/>
              <a:ext cx="1446237" cy="1509932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157;p19">
              <a:extLst>
                <a:ext uri="{FF2B5EF4-FFF2-40B4-BE49-F238E27FC236}">
                  <a16:creationId xmlns:a16="http://schemas.microsoft.com/office/drawing/2014/main" id="{01470FB9-9D4E-BCAF-B994-ED114188AD1F}"/>
                </a:ext>
              </a:extLst>
            </p:cNvPr>
            <p:cNvSpPr txBox="1"/>
            <p:nvPr/>
          </p:nvSpPr>
          <p:spPr>
            <a:xfrm>
              <a:off x="4070058" y="3930929"/>
              <a:ext cx="1735500" cy="125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300" b="1" dirty="0"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80% </a:t>
              </a:r>
              <a:r>
                <a:rPr lang="pt-BR" sz="1300" dirty="0"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do saldo da balança comercial do Brasil</a:t>
              </a:r>
            </a:p>
          </p:txBody>
        </p:sp>
        <p:sp>
          <p:nvSpPr>
            <p:cNvPr id="23" name="Google Shape;158;p19">
              <a:extLst>
                <a:ext uri="{FF2B5EF4-FFF2-40B4-BE49-F238E27FC236}">
                  <a16:creationId xmlns:a16="http://schemas.microsoft.com/office/drawing/2014/main" id="{0F70C4F3-7D09-6649-7E41-06B417EB2CFC}"/>
                </a:ext>
              </a:extLst>
            </p:cNvPr>
            <p:cNvSpPr/>
            <p:nvPr/>
          </p:nvSpPr>
          <p:spPr>
            <a:xfrm>
              <a:off x="5681371" y="4160286"/>
              <a:ext cx="2295007" cy="86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159;p19">
              <a:extLst>
                <a:ext uri="{FF2B5EF4-FFF2-40B4-BE49-F238E27FC236}">
                  <a16:creationId xmlns:a16="http://schemas.microsoft.com/office/drawing/2014/main" id="{692444CD-7914-8495-0D11-3DA2C75E155F}"/>
                </a:ext>
              </a:extLst>
            </p:cNvPr>
            <p:cNvSpPr txBox="1"/>
            <p:nvPr/>
          </p:nvSpPr>
          <p:spPr>
            <a:xfrm>
              <a:off x="5771550" y="4202325"/>
              <a:ext cx="3372300" cy="86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pt-BR" sz="2000" dirty="0">
                  <a:solidFill>
                    <a:schemeClr val="dk1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São US$ 42 bilhões em exportações e 380 milhões de toneladas movimentadas nos portos brasileiros.</a:t>
              </a:r>
              <a:endParaRPr sz="20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</p:txBody>
        </p:sp>
        <p:sp>
          <p:nvSpPr>
            <p:cNvPr id="25" name="Google Shape;160;p19">
              <a:extLst>
                <a:ext uri="{FF2B5EF4-FFF2-40B4-BE49-F238E27FC236}">
                  <a16:creationId xmlns:a16="http://schemas.microsoft.com/office/drawing/2014/main" id="{E0C6E34B-AD64-A20A-6D1A-2C1E27772D45}"/>
                </a:ext>
              </a:extLst>
            </p:cNvPr>
            <p:cNvSpPr/>
            <p:nvPr/>
          </p:nvSpPr>
          <p:spPr>
            <a:xfrm rot="5400000">
              <a:off x="3412747" y="4894411"/>
              <a:ext cx="1446237" cy="164154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D1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161;p19">
              <a:extLst>
                <a:ext uri="{FF2B5EF4-FFF2-40B4-BE49-F238E27FC236}">
                  <a16:creationId xmlns:a16="http://schemas.microsoft.com/office/drawing/2014/main" id="{0A8EA169-4DF7-6336-B67B-83D34B67B4D3}"/>
                </a:ext>
              </a:extLst>
            </p:cNvPr>
            <p:cNvSpPr txBox="1"/>
            <p:nvPr/>
          </p:nvSpPr>
          <p:spPr>
            <a:xfrm>
              <a:off x="3263443" y="5162278"/>
              <a:ext cx="1735500" cy="106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400" b="1" dirty="0">
                  <a:solidFill>
                    <a:srgbClr val="FFFF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204 mil </a:t>
              </a:r>
              <a:br>
                <a:rPr lang="pt-BR" sz="1400" dirty="0">
                  <a:solidFill>
                    <a:srgbClr val="FFFF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</a:br>
              <a:r>
                <a:rPr lang="pt-BR" sz="1400" dirty="0">
                  <a:solidFill>
                    <a:srgbClr val="FFFF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empregos diretos</a:t>
              </a:r>
              <a:endParaRPr sz="1400" dirty="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  <a:p>
              <a:pPr algn="ctr">
                <a:lnSpc>
                  <a:spcPct val="90000"/>
                </a:lnSpc>
                <a:spcBef>
                  <a:spcPts val="630"/>
                </a:spcBef>
              </a:pPr>
              <a:r>
                <a:rPr lang="pt-BR" sz="1400" dirty="0">
                  <a:solidFill>
                    <a:srgbClr val="FFFF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e + de 2,2</a:t>
              </a:r>
              <a:r>
                <a:rPr lang="pt-BR" sz="1400" b="1" dirty="0">
                  <a:solidFill>
                    <a:srgbClr val="FFFF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 milhões </a:t>
              </a:r>
              <a:r>
                <a:rPr lang="pt-BR" sz="1400" dirty="0">
                  <a:solidFill>
                    <a:srgbClr val="FFFF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diretos,  indiretos e induzidos</a:t>
              </a:r>
              <a:endParaRPr sz="1400" dirty="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</p:txBody>
        </p:sp>
        <p:cxnSp>
          <p:nvCxnSpPr>
            <p:cNvPr id="28" name="Google Shape;162;p19">
              <a:extLst>
                <a:ext uri="{FF2B5EF4-FFF2-40B4-BE49-F238E27FC236}">
                  <a16:creationId xmlns:a16="http://schemas.microsoft.com/office/drawing/2014/main" id="{A018C7DA-FCE8-D8ED-3C67-0A100CCF3B5E}"/>
                </a:ext>
              </a:extLst>
            </p:cNvPr>
            <p:cNvCxnSpPr/>
            <p:nvPr/>
          </p:nvCxnSpPr>
          <p:spPr>
            <a:xfrm>
              <a:off x="1058047" y="3462740"/>
              <a:ext cx="1975772" cy="0"/>
            </a:xfrm>
            <a:prstGeom prst="straightConnector1">
              <a:avLst/>
            </a:prstGeom>
            <a:noFill/>
            <a:ln w="5715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29" name="Google Shape;163;p19">
              <a:extLst>
                <a:ext uri="{FF2B5EF4-FFF2-40B4-BE49-F238E27FC236}">
                  <a16:creationId xmlns:a16="http://schemas.microsoft.com/office/drawing/2014/main" id="{29D81461-F7A3-5A0E-7DF8-FEFC484D7EAA}"/>
                </a:ext>
              </a:extLst>
            </p:cNvPr>
            <p:cNvCxnSpPr/>
            <p:nvPr/>
          </p:nvCxnSpPr>
          <p:spPr>
            <a:xfrm rot="10800000">
              <a:off x="6812639" y="3443540"/>
              <a:ext cx="1924200" cy="0"/>
            </a:xfrm>
            <a:prstGeom prst="straightConnector1">
              <a:avLst/>
            </a:prstGeom>
            <a:noFill/>
            <a:ln w="5715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30" name="Google Shape;164;p19">
              <a:extLst>
                <a:ext uri="{FF2B5EF4-FFF2-40B4-BE49-F238E27FC236}">
                  <a16:creationId xmlns:a16="http://schemas.microsoft.com/office/drawing/2014/main" id="{DCAE7F50-7E79-95D5-A71E-63965BB7C6B4}"/>
                </a:ext>
              </a:extLst>
            </p:cNvPr>
            <p:cNvSpPr txBox="1"/>
            <p:nvPr/>
          </p:nvSpPr>
          <p:spPr>
            <a:xfrm>
              <a:off x="6518483" y="5591798"/>
              <a:ext cx="2536673" cy="180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pt-BR" sz="1050" dirty="0">
                  <a:solidFill>
                    <a:schemeClr val="dk1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Fonte: CAGED/</a:t>
              </a:r>
              <a:r>
                <a:rPr lang="pt-BR" sz="1050" dirty="0" err="1">
                  <a:solidFill>
                    <a:schemeClr val="dk1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Min.Economia</a:t>
              </a:r>
              <a:r>
                <a:rPr lang="pt-BR" sz="1050" dirty="0">
                  <a:solidFill>
                    <a:schemeClr val="dk1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/IBGE/IBRAM</a:t>
              </a:r>
              <a:endParaRPr sz="105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</p:txBody>
        </p:sp>
        <p:pic>
          <p:nvPicPr>
            <p:cNvPr id="31" name="Google Shape;166;p19">
              <a:extLst>
                <a:ext uri="{FF2B5EF4-FFF2-40B4-BE49-F238E27FC236}">
                  <a16:creationId xmlns:a16="http://schemas.microsoft.com/office/drawing/2014/main" id="{5A6E37F2-FD3F-C78C-9289-2FC5138DFA6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6947" r="11695"/>
            <a:stretch/>
          </p:blipFill>
          <p:spPr>
            <a:xfrm>
              <a:off x="7282649" y="1862146"/>
              <a:ext cx="1188026" cy="1331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167;p19">
              <a:extLst>
                <a:ext uri="{FF2B5EF4-FFF2-40B4-BE49-F238E27FC236}">
                  <a16:creationId xmlns:a16="http://schemas.microsoft.com/office/drawing/2014/main" id="{A42ED0BD-E1C7-E99D-7176-B95C4D2C49D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22858" t="16811" r="23870" b="24447"/>
            <a:stretch/>
          </p:blipFill>
          <p:spPr>
            <a:xfrm>
              <a:off x="989096" y="1579220"/>
              <a:ext cx="1509949" cy="13319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Google Shape;144;p19">
              <a:extLst>
                <a:ext uri="{FF2B5EF4-FFF2-40B4-BE49-F238E27FC236}">
                  <a16:creationId xmlns:a16="http://schemas.microsoft.com/office/drawing/2014/main" id="{9352FC4B-126A-BC31-EB9F-FD2B32C80F61}"/>
                </a:ext>
              </a:extLst>
            </p:cNvPr>
            <p:cNvSpPr/>
            <p:nvPr/>
          </p:nvSpPr>
          <p:spPr>
            <a:xfrm rot="5400000">
              <a:off x="2565788" y="1386776"/>
              <a:ext cx="1446237" cy="1509932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Google Shape;145;p19">
              <a:extLst>
                <a:ext uri="{FF2B5EF4-FFF2-40B4-BE49-F238E27FC236}">
                  <a16:creationId xmlns:a16="http://schemas.microsoft.com/office/drawing/2014/main" id="{5E2D0B4E-2E81-E2BF-3F6D-A260F1C6947E}"/>
                </a:ext>
              </a:extLst>
            </p:cNvPr>
            <p:cNvSpPr txBox="1"/>
            <p:nvPr/>
          </p:nvSpPr>
          <p:spPr>
            <a:xfrm>
              <a:off x="2533959" y="1512621"/>
              <a:ext cx="1509900" cy="125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400" dirty="0"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Área ocupada:</a:t>
              </a:r>
              <a:endParaRPr sz="140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  <a:p>
              <a:pPr algn="ctr">
                <a:lnSpc>
                  <a:spcPct val="90000"/>
                </a:lnSpc>
                <a:spcBef>
                  <a:spcPts val="560"/>
                </a:spcBef>
              </a:pPr>
              <a:r>
                <a:rPr lang="pt-BR" sz="1400" b="1" dirty="0"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0,6%</a:t>
              </a:r>
              <a:r>
                <a:rPr lang="pt-BR" sz="1400" dirty="0"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 de todo território nacional</a:t>
              </a:r>
              <a:endParaRPr sz="140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</p:txBody>
        </p:sp>
        <p:sp>
          <p:nvSpPr>
            <p:cNvPr id="35" name="Google Shape;183;p21">
              <a:extLst>
                <a:ext uri="{FF2B5EF4-FFF2-40B4-BE49-F238E27FC236}">
                  <a16:creationId xmlns:a16="http://schemas.microsoft.com/office/drawing/2014/main" id="{B3A1429B-3DF7-723C-0AFF-C2789F7560F4}"/>
                </a:ext>
              </a:extLst>
            </p:cNvPr>
            <p:cNvSpPr txBox="1"/>
            <p:nvPr/>
          </p:nvSpPr>
          <p:spPr>
            <a:xfrm>
              <a:off x="6997756" y="5955107"/>
              <a:ext cx="20574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/>
              <a:endParaRPr sz="1100" b="1" dirty="0">
                <a:solidFill>
                  <a:srgbClr val="D14A4A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6" name="Google Shape;148;p19">
              <a:extLst>
                <a:ext uri="{FF2B5EF4-FFF2-40B4-BE49-F238E27FC236}">
                  <a16:creationId xmlns:a16="http://schemas.microsoft.com/office/drawing/2014/main" id="{8AC89D77-4A58-E8A4-61CD-47DD3BC70206}"/>
                </a:ext>
              </a:extLst>
            </p:cNvPr>
            <p:cNvSpPr/>
            <p:nvPr/>
          </p:nvSpPr>
          <p:spPr>
            <a:xfrm rot="5400000">
              <a:off x="4163041" y="1360213"/>
              <a:ext cx="1446237" cy="150993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Google Shape;149;p19">
              <a:extLst>
                <a:ext uri="{FF2B5EF4-FFF2-40B4-BE49-F238E27FC236}">
                  <a16:creationId xmlns:a16="http://schemas.microsoft.com/office/drawing/2014/main" id="{3317B660-A766-D4F0-87E3-DC2A33D5D3C7}"/>
                </a:ext>
              </a:extLst>
            </p:cNvPr>
            <p:cNvSpPr txBox="1"/>
            <p:nvPr/>
          </p:nvSpPr>
          <p:spPr>
            <a:xfrm>
              <a:off x="4018408" y="1495564"/>
              <a:ext cx="1735500" cy="125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200" dirty="0">
                  <a:solidFill>
                    <a:schemeClr val="lt1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PIB da Indústria </a:t>
              </a:r>
            </a:p>
            <a:p>
              <a:pPr algn="ctr">
                <a:lnSpc>
                  <a:spcPct val="90000"/>
                </a:lnSpc>
              </a:pPr>
              <a:r>
                <a:rPr lang="pt-BR" sz="1200" dirty="0">
                  <a:solidFill>
                    <a:schemeClr val="lt1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Extrativa de Mineraçã</a:t>
              </a:r>
              <a:r>
                <a:rPr lang="pt-BR" sz="1400" dirty="0">
                  <a:solidFill>
                    <a:schemeClr val="lt1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o  </a:t>
              </a:r>
              <a:r>
                <a:rPr lang="pt-BR" sz="1400" b="1" dirty="0">
                  <a:solidFill>
                    <a:schemeClr val="bg1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1,4%</a:t>
              </a:r>
              <a:endParaRPr sz="1400" b="1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</p:txBody>
        </p:sp>
        <p:sp>
          <p:nvSpPr>
            <p:cNvPr id="38" name="Google Shape;144;p19">
              <a:extLst>
                <a:ext uri="{FF2B5EF4-FFF2-40B4-BE49-F238E27FC236}">
                  <a16:creationId xmlns:a16="http://schemas.microsoft.com/office/drawing/2014/main" id="{A6DABF25-7530-0401-433B-1AB8F6DC5935}"/>
                </a:ext>
              </a:extLst>
            </p:cNvPr>
            <p:cNvSpPr/>
            <p:nvPr/>
          </p:nvSpPr>
          <p:spPr>
            <a:xfrm rot="5400000">
              <a:off x="2544223" y="3746013"/>
              <a:ext cx="1446237" cy="150993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Google Shape;161;p19">
              <a:extLst>
                <a:ext uri="{FF2B5EF4-FFF2-40B4-BE49-F238E27FC236}">
                  <a16:creationId xmlns:a16="http://schemas.microsoft.com/office/drawing/2014/main" id="{C3991ED2-AB4C-4C09-B50B-E2CE32D0F2F6}"/>
                </a:ext>
              </a:extLst>
            </p:cNvPr>
            <p:cNvSpPr txBox="1"/>
            <p:nvPr/>
          </p:nvSpPr>
          <p:spPr>
            <a:xfrm>
              <a:off x="2487041" y="3976019"/>
              <a:ext cx="1492424" cy="106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30"/>
                </a:spcBef>
              </a:pPr>
              <a:r>
                <a:rPr lang="pt-BR" sz="1400" dirty="0"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Arrecadação total  para CFEM </a:t>
              </a:r>
            </a:p>
            <a:p>
              <a:pPr algn="ctr">
                <a:lnSpc>
                  <a:spcPct val="90000"/>
                </a:lnSpc>
                <a:spcBef>
                  <a:spcPts val="630"/>
                </a:spcBef>
              </a:pPr>
              <a:r>
                <a:rPr lang="pt-BR" sz="1400" b="1" dirty="0"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R$ 7 bilhões</a:t>
              </a:r>
              <a:endParaRPr sz="1400" b="1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2240D8A3-7BEA-8DBC-7C1B-B5265CB00B4D}"/>
                </a:ext>
              </a:extLst>
            </p:cNvPr>
            <p:cNvSpPr txBox="1"/>
            <p:nvPr/>
          </p:nvSpPr>
          <p:spPr>
            <a:xfrm>
              <a:off x="992907" y="4089666"/>
              <a:ext cx="1399918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300" dirty="0"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Arrecadação total de impostos </a:t>
              </a:r>
            </a:p>
            <a:p>
              <a:pPr algn="ctr"/>
              <a:r>
                <a:rPr lang="pt-BR" sz="1300" b="1" dirty="0"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R$ 86,2 bilhões</a:t>
              </a:r>
              <a:endParaRPr lang="pt-BR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745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425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0787" y="5990686"/>
            <a:ext cx="411420" cy="516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fld id="{307D4A30-2A97-FB48-938E-4F1E1AEA75A5}" type="slidenum">
              <a:rPr lang="en-GB" sz="1400" spc="100" smtClean="0">
                <a:solidFill>
                  <a:srgbClr val="003865"/>
                </a:solidFill>
                <a:latin typeface="Arial"/>
              </a:rPr>
              <a:t>20</a:t>
            </a:fld>
            <a:endParaRPr lang="en-GB" sz="1400" spc="10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29" y="347492"/>
            <a:ext cx="1800000" cy="507042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AC5710C9-2166-8CB9-A622-FBDF4436C3DA}"/>
              </a:ext>
            </a:extLst>
          </p:cNvPr>
          <p:cNvSpPr txBox="1"/>
          <p:nvPr/>
        </p:nvSpPr>
        <p:spPr>
          <a:xfrm>
            <a:off x="321759" y="622959"/>
            <a:ext cx="71259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Competitividade</a:t>
            </a:r>
            <a:r>
              <a:rPr lang="en-GB" sz="1600" b="1" spc="50" dirty="0">
                <a:solidFill>
                  <a:srgbClr val="003865"/>
                </a:solidFill>
                <a:latin typeface="Arial"/>
              </a:rPr>
              <a:t> Global dos </a:t>
            </a:r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Minérios</a:t>
            </a:r>
            <a:endParaRPr lang="en-GB" sz="1600" b="1" spc="5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292853-7F5D-FD00-7657-6D6F250C69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57" t="18889" r="63784" b="16727"/>
          <a:stretch/>
        </p:blipFill>
        <p:spPr>
          <a:xfrm>
            <a:off x="224943" y="1144647"/>
            <a:ext cx="3741576" cy="512136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61A084E-DC97-7752-38ED-C856A7A067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57" t="17447" r="63243" b="14564"/>
          <a:stretch/>
        </p:blipFill>
        <p:spPr>
          <a:xfrm>
            <a:off x="4277958" y="1042546"/>
            <a:ext cx="4013426" cy="568479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D261607-344E-11F9-A7EE-7EEE63566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1510" y="4621335"/>
            <a:ext cx="1977151" cy="20812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0D0B14F-1876-9999-1F9A-D6B384D64B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929" y="4725395"/>
            <a:ext cx="1977151" cy="2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12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425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0787" y="5990686"/>
            <a:ext cx="411420" cy="516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fld id="{307D4A30-2A97-FB48-938E-4F1E1AEA75A5}" type="slidenum">
              <a:rPr lang="en-GB" sz="1400" spc="100" smtClean="0">
                <a:solidFill>
                  <a:srgbClr val="003865"/>
                </a:solidFill>
                <a:latin typeface="Arial"/>
              </a:rPr>
              <a:t>21</a:t>
            </a:fld>
            <a:endParaRPr lang="en-GB" sz="1400" spc="10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29" y="347492"/>
            <a:ext cx="1800000" cy="507042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AC5710C9-2166-8CB9-A622-FBDF4436C3DA}"/>
              </a:ext>
            </a:extLst>
          </p:cNvPr>
          <p:cNvSpPr txBox="1"/>
          <p:nvPr/>
        </p:nvSpPr>
        <p:spPr>
          <a:xfrm>
            <a:off x="321759" y="622959"/>
            <a:ext cx="71259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Competitividade</a:t>
            </a:r>
            <a:r>
              <a:rPr lang="en-GB" sz="1600" b="1" spc="50" dirty="0">
                <a:solidFill>
                  <a:srgbClr val="003865"/>
                </a:solidFill>
                <a:latin typeface="Arial"/>
              </a:rPr>
              <a:t> Global dos </a:t>
            </a:r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Minérios</a:t>
            </a:r>
            <a:endParaRPr lang="en-GB" sz="1600" b="1" spc="5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915D3E-5E0B-7730-C760-DBD78D4F20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57" t="17927" r="62973" b="12403"/>
          <a:stretch/>
        </p:blipFill>
        <p:spPr>
          <a:xfrm>
            <a:off x="480786" y="1262564"/>
            <a:ext cx="3732867" cy="53644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FD84CD0-94CB-61A3-3666-0DEC7F196C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57" t="17447" r="63513" b="11442"/>
          <a:stretch/>
        </p:blipFill>
        <p:spPr>
          <a:xfrm>
            <a:off x="4404812" y="1144647"/>
            <a:ext cx="3732867" cy="558620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510B347-DF93-68B7-B807-F134AA0F7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6163" y="4658404"/>
            <a:ext cx="1977151" cy="20812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A8F91B3-65D7-B2E7-AB8A-8D9795499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5068" y="4541894"/>
            <a:ext cx="1977151" cy="2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93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425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0787" y="5990686"/>
            <a:ext cx="411420" cy="516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fld id="{307D4A30-2A97-FB48-938E-4F1E1AEA75A5}" type="slidenum">
              <a:rPr lang="en-GB" sz="1400" spc="100" smtClean="0">
                <a:solidFill>
                  <a:srgbClr val="003865"/>
                </a:solidFill>
                <a:latin typeface="Arial"/>
              </a:rPr>
              <a:t>22</a:t>
            </a:fld>
            <a:endParaRPr lang="en-GB" sz="1400" spc="10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29" y="347492"/>
            <a:ext cx="1800000" cy="507042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AC5710C9-2166-8CB9-A622-FBDF4436C3DA}"/>
              </a:ext>
            </a:extLst>
          </p:cNvPr>
          <p:cNvSpPr txBox="1"/>
          <p:nvPr/>
        </p:nvSpPr>
        <p:spPr>
          <a:xfrm>
            <a:off x="321759" y="622959"/>
            <a:ext cx="71259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Competitividade</a:t>
            </a:r>
            <a:r>
              <a:rPr lang="en-GB" sz="1600" b="1" spc="50" dirty="0">
                <a:solidFill>
                  <a:srgbClr val="003865"/>
                </a:solidFill>
                <a:latin typeface="Arial"/>
              </a:rPr>
              <a:t> Global dos </a:t>
            </a:r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Minérios</a:t>
            </a:r>
            <a:endParaRPr lang="en-GB" sz="1600" b="1" spc="5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A86037-60E5-E949-C7B5-9B17A17275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58" t="17687" r="63648" b="11442"/>
          <a:stretch/>
        </p:blipFill>
        <p:spPr>
          <a:xfrm>
            <a:off x="321759" y="1318013"/>
            <a:ext cx="3409982" cy="511161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5927971-0ABB-B018-9952-A3DABAD765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57" t="17687" r="67432" b="11682"/>
          <a:stretch/>
        </p:blipFill>
        <p:spPr>
          <a:xfrm>
            <a:off x="4228531" y="1202026"/>
            <a:ext cx="3143882" cy="547585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0CFD96C-4E46-A5AB-EDA4-028F6C1FD1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165" y="4510124"/>
            <a:ext cx="1977151" cy="20812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EF6C743-8825-F09F-7F7F-AFD163B3E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2386" y="4614184"/>
            <a:ext cx="1977151" cy="2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88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EFC0467-E7B9-5885-B2F2-B3A3DC7C1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22" t="17447" r="64594" b="11682"/>
          <a:stretch/>
        </p:blipFill>
        <p:spPr>
          <a:xfrm>
            <a:off x="480787" y="1318013"/>
            <a:ext cx="3077959" cy="51590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425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0787" y="5990686"/>
            <a:ext cx="411420" cy="516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fld id="{307D4A30-2A97-FB48-938E-4F1E1AEA75A5}" type="slidenum">
              <a:rPr lang="en-GB" sz="1400" spc="100" smtClean="0">
                <a:solidFill>
                  <a:srgbClr val="003865"/>
                </a:solidFill>
                <a:latin typeface="Arial"/>
              </a:rPr>
              <a:t>23</a:t>
            </a:fld>
            <a:endParaRPr lang="en-GB" sz="1400" spc="10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929" y="347492"/>
            <a:ext cx="1800000" cy="507042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AC5710C9-2166-8CB9-A622-FBDF4436C3DA}"/>
              </a:ext>
            </a:extLst>
          </p:cNvPr>
          <p:cNvSpPr txBox="1"/>
          <p:nvPr/>
        </p:nvSpPr>
        <p:spPr>
          <a:xfrm>
            <a:off x="321759" y="622959"/>
            <a:ext cx="71259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Competitividade</a:t>
            </a:r>
            <a:r>
              <a:rPr lang="en-GB" sz="1600" b="1" spc="50" dirty="0">
                <a:solidFill>
                  <a:srgbClr val="003865"/>
                </a:solidFill>
                <a:latin typeface="Arial"/>
              </a:rPr>
              <a:t> Global dos </a:t>
            </a:r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Minérios</a:t>
            </a:r>
            <a:endParaRPr lang="en-GB" sz="1600" b="1" spc="5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6464E91-D7CB-5597-A379-06836F4273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58" t="18768" r="63648" b="11922"/>
          <a:stretch/>
        </p:blipFill>
        <p:spPr>
          <a:xfrm>
            <a:off x="4253244" y="1318013"/>
            <a:ext cx="3519156" cy="515908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4CEE101-2553-D0FF-09D6-A429B2FBA6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8430" y="4559551"/>
            <a:ext cx="1977151" cy="20812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EE66F79-D07F-1A36-089D-B8BE4F92D2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3824" y="4559459"/>
            <a:ext cx="1977151" cy="2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0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425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0787" y="5990686"/>
            <a:ext cx="411420" cy="516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fld id="{307D4A30-2A97-FB48-938E-4F1E1AEA75A5}" type="slidenum">
              <a:rPr lang="en-GB" sz="1400" spc="100" smtClean="0">
                <a:solidFill>
                  <a:srgbClr val="003865"/>
                </a:solidFill>
                <a:latin typeface="Arial"/>
              </a:rPr>
              <a:t>24</a:t>
            </a:fld>
            <a:endParaRPr lang="en-GB" sz="1400" spc="10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29" y="347492"/>
            <a:ext cx="1800000" cy="507042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AC5710C9-2166-8CB9-A622-FBDF4436C3DA}"/>
              </a:ext>
            </a:extLst>
          </p:cNvPr>
          <p:cNvSpPr txBox="1"/>
          <p:nvPr/>
        </p:nvSpPr>
        <p:spPr>
          <a:xfrm>
            <a:off x="321759" y="622959"/>
            <a:ext cx="71259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Competitividade</a:t>
            </a:r>
            <a:r>
              <a:rPr lang="en-GB" sz="1600" b="1" spc="50" dirty="0">
                <a:solidFill>
                  <a:srgbClr val="003865"/>
                </a:solidFill>
                <a:latin typeface="Arial"/>
              </a:rPr>
              <a:t> Global dos </a:t>
            </a:r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Minérios</a:t>
            </a:r>
            <a:endParaRPr lang="en-GB" sz="1600" b="1" spc="5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D51568-E460-7891-80A9-510617E979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46" t="17928" r="64189" b="11922"/>
          <a:stretch/>
        </p:blipFill>
        <p:spPr>
          <a:xfrm>
            <a:off x="480787" y="1318013"/>
            <a:ext cx="3064476" cy="48631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BBB180F-8966-16B5-A534-6722270510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92" t="18889" r="64190" b="10961"/>
          <a:stretch/>
        </p:blipFill>
        <p:spPr>
          <a:xfrm>
            <a:off x="4571999" y="1215438"/>
            <a:ext cx="3373395" cy="501960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27F8BA1-9858-5F2D-3FA1-AB12C4A740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4848" y="4374200"/>
            <a:ext cx="1977151" cy="20812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6E1EC0E-2B0B-00BD-B7F4-E4044597C3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4979" y="4270047"/>
            <a:ext cx="1977151" cy="2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65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425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0787" y="5990686"/>
            <a:ext cx="411420" cy="516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fld id="{307D4A30-2A97-FB48-938E-4F1E1AEA75A5}" type="slidenum">
              <a:rPr lang="en-GB" sz="1400" spc="100" smtClean="0">
                <a:solidFill>
                  <a:srgbClr val="003865"/>
                </a:solidFill>
                <a:latin typeface="Arial"/>
              </a:rPr>
              <a:t>25</a:t>
            </a:fld>
            <a:endParaRPr lang="en-GB" sz="1400" spc="10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29" y="347492"/>
            <a:ext cx="1800000" cy="507042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AC5710C9-2166-8CB9-A622-FBDF4436C3DA}"/>
              </a:ext>
            </a:extLst>
          </p:cNvPr>
          <p:cNvSpPr txBox="1"/>
          <p:nvPr/>
        </p:nvSpPr>
        <p:spPr>
          <a:xfrm>
            <a:off x="321759" y="622959"/>
            <a:ext cx="71259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Competitividade</a:t>
            </a:r>
            <a:r>
              <a:rPr lang="en-GB" sz="1600" b="1" spc="50" dirty="0">
                <a:solidFill>
                  <a:srgbClr val="003865"/>
                </a:solidFill>
                <a:latin typeface="Arial"/>
              </a:rPr>
              <a:t> Global dos </a:t>
            </a:r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Minérios</a:t>
            </a:r>
            <a:r>
              <a:rPr lang="en-GB" sz="1600" b="1" spc="50" dirty="0">
                <a:solidFill>
                  <a:srgbClr val="003865"/>
                </a:solidFill>
                <a:latin typeface="Arial"/>
              </a:rPr>
              <a:t> </a:t>
            </a:r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Brasileiros</a:t>
            </a:r>
            <a:endParaRPr lang="en-GB" sz="1600" b="1" spc="5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0448127-3D1D-B04A-E68A-1C5196AF6F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57" t="18169" r="33243" b="6156"/>
          <a:stretch/>
        </p:blipFill>
        <p:spPr>
          <a:xfrm>
            <a:off x="995978" y="1042546"/>
            <a:ext cx="7431330" cy="554976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045470D-4F66-7CFC-BE32-7E48514E4C6A}"/>
              </a:ext>
            </a:extLst>
          </p:cNvPr>
          <p:cNvSpPr/>
          <p:nvPr/>
        </p:nvSpPr>
        <p:spPr>
          <a:xfrm>
            <a:off x="1210962" y="6235041"/>
            <a:ext cx="617838" cy="622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84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714" y="3505740"/>
            <a:ext cx="2195286" cy="33522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8540" y="2588659"/>
            <a:ext cx="5588191" cy="22691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GB" sz="2800" b="1" spc="100" dirty="0" err="1">
                <a:solidFill>
                  <a:srgbClr val="003865"/>
                </a:solidFill>
                <a:latin typeface="Arial"/>
              </a:rPr>
              <a:t>Sobre</a:t>
            </a:r>
            <a:r>
              <a:rPr lang="en-GB" sz="2800" b="1" spc="100" dirty="0">
                <a:solidFill>
                  <a:srgbClr val="003865"/>
                </a:solidFill>
                <a:latin typeface="Arial"/>
              </a:rPr>
              <a:t> a </a:t>
            </a:r>
            <a:r>
              <a:rPr lang="en-GB" sz="2800" b="1" spc="100" dirty="0" err="1">
                <a:solidFill>
                  <a:srgbClr val="003865"/>
                </a:solidFill>
                <a:latin typeface="Arial"/>
              </a:rPr>
              <a:t>Reforma</a:t>
            </a:r>
            <a:r>
              <a:rPr lang="en-GB" sz="2800" b="1" spc="100" dirty="0">
                <a:solidFill>
                  <a:srgbClr val="003865"/>
                </a:solidFill>
                <a:latin typeface="Arial"/>
              </a:rPr>
              <a:t> </a:t>
            </a:r>
            <a:r>
              <a:rPr lang="en-GB" sz="2800" b="1" spc="100" dirty="0" err="1">
                <a:solidFill>
                  <a:srgbClr val="003865"/>
                </a:solidFill>
                <a:latin typeface="Arial"/>
              </a:rPr>
              <a:t>Tributária</a:t>
            </a:r>
            <a:endParaRPr lang="en-GB" sz="2800" b="1" spc="100" dirty="0">
              <a:solidFill>
                <a:srgbClr val="003865"/>
              </a:solidFill>
              <a:latin typeface="Arial"/>
            </a:endParaRPr>
          </a:p>
          <a:p>
            <a:pPr algn="ctr">
              <a:lnSpc>
                <a:spcPts val="4500"/>
              </a:lnSpc>
            </a:pPr>
            <a:endParaRPr lang="en-GB" sz="2800" b="1" spc="100" dirty="0">
              <a:solidFill>
                <a:srgbClr val="003865"/>
              </a:solidFill>
              <a:latin typeface="Arial"/>
            </a:endParaRPr>
          </a:p>
          <a:p>
            <a:pPr algn="ctr">
              <a:lnSpc>
                <a:spcPts val="4500"/>
              </a:lnSpc>
            </a:pPr>
            <a:br>
              <a:rPr lang="en-GB" sz="3600" spc="100" dirty="0">
                <a:solidFill>
                  <a:srgbClr val="003865"/>
                </a:solidFill>
                <a:latin typeface="Arial"/>
              </a:rPr>
            </a:br>
            <a:endParaRPr lang="en-GB" sz="3600" spc="100" dirty="0">
              <a:solidFill>
                <a:srgbClr val="003865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16399" y="3390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53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425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0787" y="5990686"/>
            <a:ext cx="411420" cy="516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fld id="{307D4A30-2A97-FB48-938E-4F1E1AEA75A5}" type="slidenum">
              <a:rPr lang="en-GB" sz="1400" spc="100" smtClean="0">
                <a:solidFill>
                  <a:srgbClr val="003865"/>
                </a:solidFill>
                <a:latin typeface="Arial"/>
              </a:rPr>
              <a:t>27</a:t>
            </a:fld>
            <a:endParaRPr lang="en-GB" sz="1400" spc="10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29" y="347492"/>
            <a:ext cx="1800000" cy="507042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AC5710C9-2166-8CB9-A622-FBDF4436C3DA}"/>
              </a:ext>
            </a:extLst>
          </p:cNvPr>
          <p:cNvSpPr txBox="1"/>
          <p:nvPr/>
        </p:nvSpPr>
        <p:spPr>
          <a:xfrm>
            <a:off x="321759" y="622959"/>
            <a:ext cx="71259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Posicionamento</a:t>
            </a:r>
            <a:r>
              <a:rPr lang="en-GB" sz="1600" b="1" spc="50" dirty="0">
                <a:solidFill>
                  <a:srgbClr val="003865"/>
                </a:solidFill>
                <a:latin typeface="Arial"/>
              </a:rPr>
              <a:t> </a:t>
            </a:r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Reforma</a:t>
            </a:r>
            <a:r>
              <a:rPr lang="en-GB" sz="1600" b="1" spc="50" dirty="0">
                <a:solidFill>
                  <a:srgbClr val="003865"/>
                </a:solidFill>
                <a:latin typeface="Arial"/>
              </a:rPr>
              <a:t> </a:t>
            </a:r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Tributária</a:t>
            </a:r>
            <a:endParaRPr lang="en-GB" sz="1600" b="1" spc="50" dirty="0">
              <a:solidFill>
                <a:srgbClr val="003865"/>
              </a:solidFill>
              <a:latin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5973459-C7F6-A7B9-7A14-D890F796C1F3}"/>
              </a:ext>
            </a:extLst>
          </p:cNvPr>
          <p:cNvSpPr txBox="1"/>
          <p:nvPr/>
        </p:nvSpPr>
        <p:spPr>
          <a:xfrm>
            <a:off x="568411" y="1492139"/>
            <a:ext cx="77724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O Instituto Brasileiro da Mineração se manifesta favorável a reforma tributária do consumo </a:t>
            </a:r>
            <a:r>
              <a:rPr lang="pt-BR" dirty="0"/>
              <a:t>com a criação de um imposto único ou dual. Com a aprovação da reforma, acreditamos que o Brasil terá uma tributação mais eficiente, segura e transparente, que possibilitará crescimento sustentável das empresas do setor e possibilitará maiores investimentos no país.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reforma busca resolver problemas de longa data enfrentados pela indústria extrativa, com a </a:t>
            </a:r>
            <a:r>
              <a:rPr lang="pt-BR" b="1" dirty="0"/>
              <a:t>previsão de </a:t>
            </a:r>
            <a:r>
              <a:rPr lang="pt-BR" b="1" dirty="0" err="1"/>
              <a:t>creditamento</a:t>
            </a:r>
            <a:r>
              <a:rPr lang="pt-BR" b="1" dirty="0"/>
              <a:t> amplo</a:t>
            </a:r>
            <a:r>
              <a:rPr lang="pt-BR" dirty="0"/>
              <a:t>, </a:t>
            </a:r>
            <a:r>
              <a:rPr lang="pt-BR" b="1" dirty="0"/>
              <a:t>simplificação dos custos de conformidade</a:t>
            </a:r>
            <a:r>
              <a:rPr lang="pt-BR" dirty="0"/>
              <a:t>, </a:t>
            </a:r>
            <a:r>
              <a:rPr lang="pt-BR" b="1" dirty="0"/>
              <a:t>criação de mecanismos para aproveitamento dos atuais créditos acumulados</a:t>
            </a:r>
            <a:r>
              <a:rPr lang="pt-BR" dirty="0"/>
              <a:t>, </a:t>
            </a:r>
            <a:r>
              <a:rPr lang="pt-BR" b="1" dirty="0"/>
              <a:t>além da desoneração das exportações</a:t>
            </a:r>
            <a:r>
              <a:rPr lang="pt-BR" dirty="0"/>
              <a:t>. Além disso, </a:t>
            </a:r>
            <a:r>
              <a:rPr lang="pt-BR" b="1" dirty="0"/>
              <a:t>o contencioso deverá diminuir em razão da extinção de diversos tributos que gravam o consumo</a:t>
            </a:r>
            <a:r>
              <a:rPr lang="pt-BR" dirty="0"/>
              <a:t>. O prazo para transição e implementação da proposta é longo e viabiliza que a sociedade e todos os setores se adaptem ao novo modelo proposto. </a:t>
            </a:r>
          </a:p>
        </p:txBody>
      </p:sp>
    </p:spTree>
    <p:extLst>
      <p:ext uri="{BB962C8B-B14F-4D97-AF65-F5344CB8AC3E}">
        <p14:creationId xmlns:p14="http://schemas.microsoft.com/office/powerpoint/2010/main" val="2696361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714" y="3505740"/>
            <a:ext cx="2195286" cy="33522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8540" y="2588659"/>
            <a:ext cx="5588191" cy="22691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GB" sz="2800" b="1" spc="100" dirty="0" err="1">
                <a:solidFill>
                  <a:srgbClr val="003865"/>
                </a:solidFill>
                <a:latin typeface="Arial"/>
              </a:rPr>
              <a:t>Obrigado</a:t>
            </a:r>
            <a:r>
              <a:rPr lang="en-GB" sz="2800" b="1" spc="100" dirty="0">
                <a:solidFill>
                  <a:srgbClr val="003865"/>
                </a:solidFill>
                <a:latin typeface="Arial"/>
              </a:rPr>
              <a:t>!</a:t>
            </a:r>
          </a:p>
          <a:p>
            <a:pPr algn="ctr">
              <a:lnSpc>
                <a:spcPts val="4500"/>
              </a:lnSpc>
            </a:pPr>
            <a:endParaRPr lang="en-GB" sz="2800" b="1" spc="100" dirty="0">
              <a:solidFill>
                <a:srgbClr val="003865"/>
              </a:solidFill>
              <a:latin typeface="Arial"/>
            </a:endParaRPr>
          </a:p>
          <a:p>
            <a:pPr algn="ctr">
              <a:lnSpc>
                <a:spcPts val="4500"/>
              </a:lnSpc>
            </a:pPr>
            <a:br>
              <a:rPr lang="en-GB" sz="3600" spc="100" dirty="0">
                <a:solidFill>
                  <a:srgbClr val="003865"/>
                </a:solidFill>
                <a:latin typeface="Arial"/>
              </a:rPr>
            </a:br>
            <a:endParaRPr lang="en-GB" sz="3600" spc="100" dirty="0">
              <a:solidFill>
                <a:srgbClr val="003865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16399" y="3390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9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42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760" y="655328"/>
            <a:ext cx="71259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Investimentos</a:t>
            </a:r>
            <a:r>
              <a:rPr lang="en-GB" sz="1600" b="1" spc="50" dirty="0">
                <a:solidFill>
                  <a:srgbClr val="003865"/>
                </a:solidFill>
                <a:latin typeface="Arial"/>
              </a:rPr>
              <a:t> Privados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787" y="5990686"/>
            <a:ext cx="411420" cy="516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fld id="{307D4A30-2A97-FB48-938E-4F1E1AEA75A5}" type="slidenum">
              <a:rPr lang="en-GB" sz="1400" spc="100" smtClean="0">
                <a:solidFill>
                  <a:srgbClr val="003865"/>
                </a:solidFill>
                <a:latin typeface="Arial"/>
              </a:rPr>
              <a:t>3</a:t>
            </a:fld>
            <a:endParaRPr lang="en-GB" sz="1400" spc="10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29" y="347492"/>
            <a:ext cx="1800000" cy="50704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6E3905E-44D9-6FB6-021A-FB03BF988178}"/>
              </a:ext>
            </a:extLst>
          </p:cNvPr>
          <p:cNvSpPr txBox="1"/>
          <p:nvPr/>
        </p:nvSpPr>
        <p:spPr>
          <a:xfrm>
            <a:off x="6610858" y="6125534"/>
            <a:ext cx="71331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Apuração IBRAM.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43985AA-7A89-B574-8AC3-595176EA853E}"/>
              </a:ext>
            </a:extLst>
          </p:cNvPr>
          <p:cNvSpPr txBox="1"/>
          <p:nvPr/>
        </p:nvSpPr>
        <p:spPr>
          <a:xfrm>
            <a:off x="2675843" y="1583933"/>
            <a:ext cx="379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40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2023-2027</a:t>
            </a:r>
          </a:p>
        </p:txBody>
      </p:sp>
      <p:graphicFrame>
        <p:nvGraphicFramePr>
          <p:cNvPr id="41" name="Chart 3">
            <a:extLst>
              <a:ext uri="{FF2B5EF4-FFF2-40B4-BE49-F238E27FC236}">
                <a16:creationId xmlns:a16="http://schemas.microsoft.com/office/drawing/2014/main" id="{6660D3BC-7261-B325-4244-78F39FCC22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547503"/>
              </p:ext>
            </p:extLst>
          </p:nvPr>
        </p:nvGraphicFramePr>
        <p:xfrm>
          <a:off x="326721" y="1984043"/>
          <a:ext cx="8490558" cy="4268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914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425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0787" y="5990686"/>
            <a:ext cx="411420" cy="516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fld id="{307D4A30-2A97-FB48-938E-4F1E1AEA75A5}" type="slidenum">
              <a:rPr lang="en-GB" sz="1400" spc="100" smtClean="0">
                <a:solidFill>
                  <a:srgbClr val="003865"/>
                </a:solidFill>
                <a:latin typeface="Arial"/>
              </a:rPr>
              <a:t>4</a:t>
            </a:fld>
            <a:endParaRPr lang="en-GB" sz="1400" spc="10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29" y="347492"/>
            <a:ext cx="1800000" cy="507042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AC5710C9-2166-8CB9-A622-FBDF4436C3DA}"/>
              </a:ext>
            </a:extLst>
          </p:cNvPr>
          <p:cNvSpPr txBox="1"/>
          <p:nvPr/>
        </p:nvSpPr>
        <p:spPr>
          <a:xfrm>
            <a:off x="321759" y="622959"/>
            <a:ext cx="71259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spc="50" dirty="0">
                <a:solidFill>
                  <a:srgbClr val="003865"/>
                </a:solidFill>
                <a:latin typeface="Arial"/>
              </a:rPr>
              <a:t>O </a:t>
            </a:r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valor</a:t>
            </a:r>
            <a:r>
              <a:rPr lang="en-GB" sz="1600" b="1" spc="50" dirty="0">
                <a:solidFill>
                  <a:srgbClr val="003865"/>
                </a:solidFill>
                <a:latin typeface="Arial"/>
              </a:rPr>
              <a:t> do </a:t>
            </a:r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Minério</a:t>
            </a:r>
            <a:endParaRPr lang="en-GB" sz="1600" b="1" spc="50" dirty="0">
              <a:solidFill>
                <a:srgbClr val="003865"/>
              </a:solidFill>
              <a:latin typeface="Arial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AD6B7E9-E46C-3E42-9D19-F1E58809A610}"/>
              </a:ext>
            </a:extLst>
          </p:cNvPr>
          <p:cNvSpPr txBox="1"/>
          <p:nvPr/>
        </p:nvSpPr>
        <p:spPr>
          <a:xfrm>
            <a:off x="427535" y="2085455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1ª. </a:t>
            </a:r>
            <a:r>
              <a:rPr lang="pt-BR" b="1" dirty="0"/>
              <a:t>descobrir</a:t>
            </a:r>
            <a:r>
              <a:rPr lang="pt-BR" dirty="0"/>
              <a:t> os recursos minerais de interesse no subsolo;</a:t>
            </a:r>
          </a:p>
          <a:p>
            <a:pPr algn="ctr"/>
            <a:br>
              <a:rPr lang="pt-BR" dirty="0"/>
            </a:br>
            <a:r>
              <a:rPr lang="pt-BR" dirty="0"/>
              <a:t>2ª. </a:t>
            </a:r>
            <a:r>
              <a:rPr lang="pt-BR" b="1" dirty="0"/>
              <a:t>retirar</a:t>
            </a:r>
            <a:r>
              <a:rPr lang="pt-BR" dirty="0"/>
              <a:t> estes recursos e trazê-los para manuseio;</a:t>
            </a:r>
          </a:p>
          <a:p>
            <a:pPr algn="ctr"/>
            <a:br>
              <a:rPr lang="pt-BR" dirty="0"/>
            </a:br>
            <a:r>
              <a:rPr lang="pt-BR" dirty="0"/>
              <a:t>3ª. </a:t>
            </a:r>
            <a:r>
              <a:rPr lang="pt-BR" b="1" dirty="0"/>
              <a:t>tratar</a:t>
            </a:r>
            <a:r>
              <a:rPr lang="pt-BR" dirty="0"/>
              <a:t> (beneficiar ou processar) estes bens extraídos para que se possa aplicá-los nas demais indústrias, como a química, metalúrgica e cerâmica.</a:t>
            </a: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F1E7FF6D-D472-B430-47CC-4214C0732A0A}"/>
              </a:ext>
            </a:extLst>
          </p:cNvPr>
          <p:cNvGraphicFramePr/>
          <p:nvPr/>
        </p:nvGraphicFramePr>
        <p:xfrm>
          <a:off x="4999535" y="1498969"/>
          <a:ext cx="3996185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14B96129-8EAA-3CE3-BC65-EA53597E9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621" y="4597039"/>
            <a:ext cx="4047844" cy="177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87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93EDCCB5-6266-BA1F-3A24-5297D392A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93" y="1372409"/>
            <a:ext cx="3535680" cy="21259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42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787" y="639090"/>
            <a:ext cx="63681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600" b="1" spc="50" dirty="0">
                <a:solidFill>
                  <a:srgbClr val="003865"/>
                </a:solidFill>
                <a:latin typeface="Arial"/>
              </a:rPr>
              <a:t>O proprietário do SOLO e do SUBSOLO</a:t>
            </a:r>
            <a:endParaRPr lang="en-GB" sz="1600" spc="50" dirty="0">
              <a:solidFill>
                <a:srgbClr val="003865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787" y="5990686"/>
            <a:ext cx="411420" cy="516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fld id="{307D4A30-2A97-FB48-938E-4F1E1AEA75A5}" type="slidenum">
              <a:rPr lang="en-GB" sz="1400" spc="100" smtClean="0">
                <a:solidFill>
                  <a:srgbClr val="003865"/>
                </a:solidFill>
                <a:latin typeface="Arial"/>
              </a:rPr>
              <a:t>5</a:t>
            </a:fld>
            <a:endParaRPr lang="en-GB" sz="1400" spc="10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929" y="347492"/>
            <a:ext cx="1800000" cy="50704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A408613-A3D3-72DA-9016-CE43A7B55F28}"/>
              </a:ext>
            </a:extLst>
          </p:cNvPr>
          <p:cNvSpPr txBox="1"/>
          <p:nvPr/>
        </p:nvSpPr>
        <p:spPr>
          <a:xfrm>
            <a:off x="4721308" y="3011620"/>
            <a:ext cx="3616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Sistema </a:t>
            </a:r>
            <a:r>
              <a:rPr lang="pt-BR" sz="1400" dirty="0" err="1"/>
              <a:t>Geoinformação</a:t>
            </a:r>
            <a:r>
              <a:rPr lang="pt-BR" sz="1400" dirty="0"/>
              <a:t> Mineral -  Fonte: ANM</a:t>
            </a:r>
          </a:p>
          <a:p>
            <a:r>
              <a:rPr lang="pt-BR" sz="1400" dirty="0"/>
              <a:t>Cada cor no mapa indica um Direito Minerário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5237975-EDCF-EBE9-E908-E663437DF1E9}"/>
              </a:ext>
            </a:extLst>
          </p:cNvPr>
          <p:cNvSpPr txBox="1"/>
          <p:nvPr/>
        </p:nvSpPr>
        <p:spPr>
          <a:xfrm>
            <a:off x="2055539" y="141476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rebuchet MS" panose="020B0603020202020204" pitchFamily="34" charset="0"/>
              </a:rPr>
              <a:t>SOLO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90FE09A7-8ED8-B258-38E0-ED6FDAD2FA4D}"/>
              </a:ext>
            </a:extLst>
          </p:cNvPr>
          <p:cNvCxnSpPr>
            <a:cxnSpLocks/>
          </p:cNvCxnSpPr>
          <p:nvPr/>
        </p:nvCxnSpPr>
        <p:spPr>
          <a:xfrm flipV="1">
            <a:off x="2488773" y="2461679"/>
            <a:ext cx="451597" cy="823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A486328C-9AD4-828B-B31A-B5324770B369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2195956" y="1784094"/>
            <a:ext cx="221221" cy="1742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70D0970-80F7-A44C-6CB6-852221BCFE37}"/>
              </a:ext>
            </a:extLst>
          </p:cNvPr>
          <p:cNvSpPr txBox="1"/>
          <p:nvPr/>
        </p:nvSpPr>
        <p:spPr>
          <a:xfrm>
            <a:off x="1467708" y="3237056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rebuchet MS" panose="020B0603020202020204" pitchFamily="34" charset="0"/>
              </a:rPr>
              <a:t>SUBOLO / UNIÃO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B323F801-A9F1-3A87-3056-6B38EE2F2748}"/>
              </a:ext>
            </a:extLst>
          </p:cNvPr>
          <p:cNvCxnSpPr>
            <a:cxnSpLocks/>
          </p:cNvCxnSpPr>
          <p:nvPr/>
        </p:nvCxnSpPr>
        <p:spPr>
          <a:xfrm>
            <a:off x="2491574" y="1736432"/>
            <a:ext cx="299197" cy="1949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FF09A080-0B8D-770F-ACB6-5615D09A9246}"/>
              </a:ext>
            </a:extLst>
          </p:cNvPr>
          <p:cNvCxnSpPr>
            <a:cxnSpLocks/>
          </p:cNvCxnSpPr>
          <p:nvPr/>
        </p:nvCxnSpPr>
        <p:spPr>
          <a:xfrm flipH="1" flipV="1">
            <a:off x="2107930" y="2299760"/>
            <a:ext cx="380843" cy="9574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6F8C6B-B0B9-E396-462B-F8083683F030}"/>
              </a:ext>
            </a:extLst>
          </p:cNvPr>
          <p:cNvSpPr txBox="1"/>
          <p:nvPr/>
        </p:nvSpPr>
        <p:spPr>
          <a:xfrm>
            <a:off x="78633" y="283786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Imagem: </a:t>
            </a:r>
          </a:p>
          <a:p>
            <a:r>
              <a:rPr lang="pt-BR" sz="1400" dirty="0"/>
              <a:t>Dreamstime.com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AD5BB43-B9B8-4492-6690-024A9D918BB3}"/>
              </a:ext>
            </a:extLst>
          </p:cNvPr>
          <p:cNvSpPr txBox="1"/>
          <p:nvPr/>
        </p:nvSpPr>
        <p:spPr>
          <a:xfrm>
            <a:off x="177059" y="3864703"/>
            <a:ext cx="87898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Trebuchet MS" panose="020B0603020202020204" pitchFamily="34" charset="0"/>
              </a:rPr>
              <a:t>O proprietário do solo é chamado no Código de Mineração de </a:t>
            </a:r>
            <a:r>
              <a:rPr lang="pt-BR" sz="1800" b="1" u="sng" dirty="0">
                <a:latin typeface="Trebuchet MS" panose="020B0603020202020204" pitchFamily="34" charset="0"/>
              </a:rPr>
              <a:t>Superficiário.</a:t>
            </a:r>
          </a:p>
          <a:p>
            <a:endParaRPr lang="pt-BR" sz="1800" dirty="0">
              <a:latin typeface="Trebuchet MS" panose="020B0603020202020204" pitchFamily="34" charset="0"/>
            </a:endParaRPr>
          </a:p>
          <a:p>
            <a:r>
              <a:rPr lang="pt-BR" dirty="0">
                <a:latin typeface="Trebuchet MS" panose="020B0603020202020204" pitchFamily="34" charset="0"/>
              </a:rPr>
              <a:t>Geralmente ele é um particular e será indenizado pelo uso do imóvel desde a fase de pesquisa, assim como, terá direito a uma parcela de 50% do valor da </a:t>
            </a:r>
            <a:r>
              <a:rPr lang="pt-BR" dirty="0" err="1">
                <a:latin typeface="Trebuchet MS" panose="020B0603020202020204" pitchFamily="34" charset="0"/>
              </a:rPr>
              <a:t>Compen-sação</a:t>
            </a:r>
            <a:r>
              <a:rPr lang="pt-BR" dirty="0">
                <a:latin typeface="Trebuchet MS" panose="020B0603020202020204" pitchFamily="34" charset="0"/>
              </a:rPr>
              <a:t> Financeira pela Exploração Mineral – CFEM.</a:t>
            </a:r>
          </a:p>
          <a:p>
            <a:endParaRPr lang="pt-BR" dirty="0">
              <a:latin typeface="Trebuchet MS" panose="020B0603020202020204" pitchFamily="34" charset="0"/>
            </a:endParaRPr>
          </a:p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Exemplo: empresa de mineração terá que pagar R$ 100,00 de CFEM, o superficiário receberá R$ 50,00. </a:t>
            </a:r>
            <a:r>
              <a:rPr lang="pt-BR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rebuchet MS" panose="020B0603020202020204" pitchFamily="34" charset="0"/>
              </a:rPr>
              <a:t> Art. 11.,  b) , § 1º. Decreto 227/1967, Lei 8.901/1994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8CD0CF2C-2509-D2E6-A2EC-FC9BD3859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6450" y="1297537"/>
            <a:ext cx="4198620" cy="17449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8A215BF-FBAC-88CE-B1CA-07BF769697FB}"/>
              </a:ext>
            </a:extLst>
          </p:cNvPr>
          <p:cNvSpPr txBox="1"/>
          <p:nvPr/>
        </p:nvSpPr>
        <p:spPr>
          <a:xfrm>
            <a:off x="1742812" y="105301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Trebuchet MS" panose="020B0603020202020204" pitchFamily="34" charset="0"/>
              </a:rPr>
              <a:t>Superficiário</a:t>
            </a:r>
            <a:endParaRPr lang="pt-BR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04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714" y="3505740"/>
            <a:ext cx="2195286" cy="33522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8540" y="2588659"/>
            <a:ext cx="5588191" cy="28462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GB" sz="2800" b="1" spc="100" dirty="0" err="1">
                <a:solidFill>
                  <a:srgbClr val="003865"/>
                </a:solidFill>
                <a:latin typeface="Arial"/>
              </a:rPr>
              <a:t>Aspectos</a:t>
            </a:r>
            <a:r>
              <a:rPr lang="en-GB" sz="2800" b="1" spc="100" dirty="0">
                <a:solidFill>
                  <a:srgbClr val="003865"/>
                </a:solidFill>
                <a:latin typeface="Arial"/>
              </a:rPr>
              <a:t> </a:t>
            </a:r>
            <a:r>
              <a:rPr lang="en-GB" sz="2800" b="1" spc="100" dirty="0" err="1">
                <a:solidFill>
                  <a:srgbClr val="003865"/>
                </a:solidFill>
                <a:latin typeface="Arial"/>
              </a:rPr>
              <a:t>Tributários</a:t>
            </a:r>
            <a:endParaRPr lang="en-GB" sz="2800" b="1" spc="100" dirty="0">
              <a:solidFill>
                <a:srgbClr val="003865"/>
              </a:solidFill>
              <a:latin typeface="Arial"/>
            </a:endParaRPr>
          </a:p>
          <a:p>
            <a:pPr algn="ctr">
              <a:lnSpc>
                <a:spcPts val="4500"/>
              </a:lnSpc>
            </a:pPr>
            <a:r>
              <a:rPr lang="en-GB" sz="2800" b="1" spc="100" dirty="0" err="1">
                <a:solidFill>
                  <a:srgbClr val="003865"/>
                </a:solidFill>
                <a:latin typeface="Arial"/>
              </a:rPr>
              <a:t>Federalismo</a:t>
            </a:r>
            <a:r>
              <a:rPr lang="en-GB" sz="2800" b="1" spc="100" dirty="0">
                <a:solidFill>
                  <a:srgbClr val="003865"/>
                </a:solidFill>
                <a:latin typeface="Arial"/>
              </a:rPr>
              <a:t> Fiscal</a:t>
            </a:r>
          </a:p>
          <a:p>
            <a:pPr algn="ctr">
              <a:lnSpc>
                <a:spcPts val="4500"/>
              </a:lnSpc>
            </a:pPr>
            <a:endParaRPr lang="en-GB" sz="2800" b="1" spc="100" dirty="0">
              <a:solidFill>
                <a:srgbClr val="003865"/>
              </a:solidFill>
              <a:latin typeface="Arial"/>
            </a:endParaRPr>
          </a:p>
          <a:p>
            <a:pPr algn="ctr">
              <a:lnSpc>
                <a:spcPts val="4500"/>
              </a:lnSpc>
            </a:pPr>
            <a:br>
              <a:rPr lang="en-GB" sz="3600" spc="100" dirty="0">
                <a:solidFill>
                  <a:srgbClr val="003865"/>
                </a:solidFill>
                <a:latin typeface="Arial"/>
              </a:rPr>
            </a:br>
            <a:endParaRPr lang="en-GB" sz="3600" spc="100" dirty="0">
              <a:solidFill>
                <a:srgbClr val="003865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16399" y="3390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3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42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787" y="639090"/>
            <a:ext cx="63681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600" b="1" spc="50" dirty="0">
                <a:solidFill>
                  <a:srgbClr val="003865"/>
                </a:solidFill>
                <a:latin typeface="Arial"/>
              </a:rPr>
              <a:t>Carga Tributária por esfera de governo</a:t>
            </a:r>
            <a:endParaRPr lang="en-GB" sz="1600" spc="50" dirty="0">
              <a:solidFill>
                <a:srgbClr val="003865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787" y="5990686"/>
            <a:ext cx="411420" cy="516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fld id="{307D4A30-2A97-FB48-938E-4F1E1AEA75A5}" type="slidenum">
              <a:rPr lang="en-GB" sz="1400" spc="100" smtClean="0">
                <a:solidFill>
                  <a:srgbClr val="003865"/>
                </a:solidFill>
                <a:latin typeface="Arial"/>
              </a:rPr>
              <a:t>7</a:t>
            </a:fld>
            <a:endParaRPr lang="en-GB" sz="1400" spc="10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29" y="347492"/>
            <a:ext cx="1800000" cy="50704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CD61C89-B8F3-FED8-56DA-9B32B0BF51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973" t="36666" r="41217" b="8078"/>
          <a:stretch/>
        </p:blipFill>
        <p:spPr>
          <a:xfrm>
            <a:off x="111515" y="1833919"/>
            <a:ext cx="1795386" cy="216198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9CFE6DF-9208-2100-043F-75467386B7F8}"/>
              </a:ext>
            </a:extLst>
          </p:cNvPr>
          <p:cNvSpPr txBox="1"/>
          <p:nvPr/>
        </p:nvSpPr>
        <p:spPr>
          <a:xfrm>
            <a:off x="480787" y="5002940"/>
            <a:ext cx="8748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Disponível em &lt;</a:t>
            </a:r>
            <a:r>
              <a:rPr lang="pt-BR" sz="1400" dirty="0">
                <a:hlinkClick r:id="rId5"/>
              </a:rPr>
              <a:t>https://www.tesourotransparente.gov.br/publicacoes/carga-tributaria-do-governo-geral/2021/114</a:t>
            </a:r>
            <a:r>
              <a:rPr lang="pt-BR" sz="1400" dirty="0"/>
              <a:t>&gt;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6F5EF8-7F51-C5C2-A8CD-7F3029CB16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945" y="1007158"/>
            <a:ext cx="7368540" cy="4053840"/>
          </a:xfrm>
          <a:prstGeom prst="rect">
            <a:avLst/>
          </a:prstGeom>
        </p:spPr>
      </p:pic>
      <p:sp>
        <p:nvSpPr>
          <p:cNvPr id="6" name="Lágrima 5">
            <a:extLst>
              <a:ext uri="{FF2B5EF4-FFF2-40B4-BE49-F238E27FC236}">
                <a16:creationId xmlns:a16="http://schemas.microsoft.com/office/drawing/2014/main" id="{2102F5CA-D148-1F86-0BD0-791EF371B486}"/>
              </a:ext>
            </a:extLst>
          </p:cNvPr>
          <p:cNvSpPr/>
          <p:nvPr/>
        </p:nvSpPr>
        <p:spPr>
          <a:xfrm>
            <a:off x="6299919" y="4930263"/>
            <a:ext cx="2533881" cy="1841157"/>
          </a:xfrm>
          <a:prstGeom prst="teardrop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8A89B51-83FD-29FA-151D-6F433EB686CD}"/>
              </a:ext>
            </a:extLst>
          </p:cNvPr>
          <p:cNvSpPr txBox="1"/>
          <p:nvPr/>
        </p:nvSpPr>
        <p:spPr>
          <a:xfrm>
            <a:off x="6664058" y="5210106"/>
            <a:ext cx="2169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Qualquer empresa instalada no Brasil está sujeita aos mesmos tributos.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Carga total 33,9%</a:t>
            </a:r>
          </a:p>
        </p:txBody>
      </p:sp>
    </p:spTree>
    <p:extLst>
      <p:ext uri="{BB962C8B-B14F-4D97-AF65-F5344CB8AC3E}">
        <p14:creationId xmlns:p14="http://schemas.microsoft.com/office/powerpoint/2010/main" val="359578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425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0787" y="5990686"/>
            <a:ext cx="411420" cy="516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fld id="{307D4A30-2A97-FB48-938E-4F1E1AEA75A5}" type="slidenum">
              <a:rPr lang="en-GB" sz="1400" spc="100" smtClean="0">
                <a:solidFill>
                  <a:srgbClr val="003865"/>
                </a:solidFill>
                <a:latin typeface="Arial"/>
              </a:rPr>
              <a:t>8</a:t>
            </a:fld>
            <a:endParaRPr lang="en-GB" sz="1400" spc="10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29" y="347492"/>
            <a:ext cx="1800000" cy="507042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D5036322-E307-53E5-A41F-01EC668FFA2E}"/>
              </a:ext>
            </a:extLst>
          </p:cNvPr>
          <p:cNvSpPr txBox="1"/>
          <p:nvPr/>
        </p:nvSpPr>
        <p:spPr>
          <a:xfrm>
            <a:off x="381933" y="724112"/>
            <a:ext cx="63681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spc="50" dirty="0">
                <a:solidFill>
                  <a:srgbClr val="003865"/>
                </a:solidFill>
                <a:latin typeface="Arial"/>
              </a:rPr>
              <a:t>Tributos e royalties </a:t>
            </a:r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sobre</a:t>
            </a:r>
            <a:r>
              <a:rPr lang="en-GB" sz="1600" b="1" spc="50" dirty="0">
                <a:solidFill>
                  <a:srgbClr val="003865"/>
                </a:solidFill>
                <a:latin typeface="Arial"/>
              </a:rPr>
              <a:t> a </a:t>
            </a:r>
            <a:r>
              <a:rPr lang="en-GB" sz="1600" b="1" spc="50" dirty="0" err="1">
                <a:solidFill>
                  <a:srgbClr val="003865"/>
                </a:solidFill>
                <a:latin typeface="Arial"/>
              </a:rPr>
              <a:t>mineração</a:t>
            </a:r>
            <a:endParaRPr lang="en-GB" sz="1600" b="1" spc="50" dirty="0">
              <a:solidFill>
                <a:srgbClr val="003865"/>
              </a:solidFill>
              <a:latin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5826A09-9BEE-9E62-704E-24144D88AF7C}"/>
              </a:ext>
            </a:extLst>
          </p:cNvPr>
          <p:cNvSpPr txBox="1"/>
          <p:nvPr/>
        </p:nvSpPr>
        <p:spPr>
          <a:xfrm>
            <a:off x="381933" y="1178325"/>
            <a:ext cx="851530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3865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Federalismo fiscal: União, Estados e Municípios.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4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u="sng" dirty="0">
                <a:latin typeface="Trebuchet MS" panose="020B0603020202020204" pitchFamily="34" charset="0"/>
                <a:cs typeface="Arial" panose="020B0604020202020204" pitchFamily="34" charset="0"/>
              </a:rPr>
              <a:t>União</a:t>
            </a:r>
            <a:r>
              <a:rPr lang="pt-BR" sz="1600" dirty="0">
                <a:latin typeface="Trebuchet MS" panose="020B0603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latin typeface="Trebuchet MS" panose="020B0603020202020204" pitchFamily="34" charset="0"/>
                <a:cs typeface="Arial" panose="020B0604020202020204" pitchFamily="34" charset="0"/>
              </a:rPr>
              <a:t>CFEM</a:t>
            </a:r>
            <a:r>
              <a:rPr lang="pt-BR" sz="1600" dirty="0">
                <a:latin typeface="Trebuchet MS" panose="020B0603020202020204" pitchFamily="34" charset="0"/>
                <a:cs typeface="Arial" panose="020B0604020202020204" pitchFamily="34" charset="0"/>
              </a:rPr>
              <a:t> – Compensação Financeira pela Exploração de Recursos Minerais (1% a 3,5% sobre receita ou valor de mercado, na hipótese de transformação industrial)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latin typeface="Trebuchet MS" panose="020B0603020202020204" pitchFamily="34" charset="0"/>
                <a:cs typeface="Arial" panose="020B0604020202020204" pitchFamily="34" charset="0"/>
              </a:rPr>
              <a:t>TAH</a:t>
            </a:r>
            <a:r>
              <a:rPr lang="pt-BR" sz="1600" dirty="0">
                <a:latin typeface="Trebuchet MS" panose="020B0603020202020204" pitchFamily="34" charset="0"/>
                <a:cs typeface="Arial" panose="020B0604020202020204" pitchFamily="34" charset="0"/>
              </a:rPr>
              <a:t> – Taxa Anual por Hectare (valor fixo anual sobre hectare pesquisado)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latin typeface="Trebuchet MS" panose="020B0603020202020204" pitchFamily="34" charset="0"/>
                <a:cs typeface="Arial" panose="020B0604020202020204" pitchFamily="34" charset="0"/>
              </a:rPr>
              <a:t>Imposto de Renda e CSLL </a:t>
            </a:r>
            <a:r>
              <a:rPr lang="pt-BR" sz="1600" dirty="0">
                <a:latin typeface="Trebuchet MS" panose="020B0603020202020204" pitchFamily="34" charset="0"/>
                <a:cs typeface="Arial" panose="020B0604020202020204" pitchFamily="34" charset="0"/>
              </a:rPr>
              <a:t>(34% sobre o lucro)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latin typeface="Trebuchet MS" panose="020B0603020202020204" pitchFamily="34" charset="0"/>
                <a:cs typeface="Arial" panose="020B0604020202020204" pitchFamily="34" charset="0"/>
              </a:rPr>
              <a:t>PIS e </a:t>
            </a:r>
            <a:r>
              <a:rPr lang="pt-BR" sz="16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Cofins</a:t>
            </a:r>
            <a:r>
              <a:rPr lang="pt-BR" sz="1600" b="1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Trebuchet MS" panose="020B0603020202020204" pitchFamily="34" charset="0"/>
                <a:cs typeface="Arial" panose="020B0604020202020204" pitchFamily="34" charset="0"/>
              </a:rPr>
              <a:t>(3,65% ou 9,25% sobre receita). Não incidem em exportações.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latin typeface="Trebuchet MS" panose="020B0603020202020204" pitchFamily="34" charset="0"/>
                <a:cs typeface="Arial" panose="020B0604020202020204" pitchFamily="34" charset="0"/>
              </a:rPr>
              <a:t>Contribuições sobre a Remuneração </a:t>
            </a:r>
            <a:r>
              <a:rPr lang="pt-BR" sz="1600" dirty="0">
                <a:latin typeface="Trebuchet MS" panose="020B0603020202020204" pitchFamily="34" charset="0"/>
                <a:cs typeface="Arial" panose="020B0604020202020204" pitchFamily="34" charset="0"/>
              </a:rPr>
              <a:t>– INSS (mais de 20% sobre folha).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  <a:cs typeface="Arial" panose="020B0604020202020204" pitchFamily="34" charset="0"/>
              </a:rPr>
              <a:t>ITR*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u="sng" dirty="0">
                <a:latin typeface="Trebuchet MS" panose="020B0603020202020204" pitchFamily="34" charset="0"/>
                <a:cs typeface="Arial" panose="020B0604020202020204" pitchFamily="34" charset="0"/>
              </a:rPr>
              <a:t>Estados</a:t>
            </a:r>
            <a:endParaRPr lang="pt-BR" sz="16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  <a:cs typeface="Arial" panose="020B0604020202020204" pitchFamily="34" charset="0"/>
              </a:rPr>
              <a:t>ICMS, sobre energia e combustíveis. ICMS não incide em exportações.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  <a:cs typeface="Arial" panose="020B0604020202020204" pitchFamily="34" charset="0"/>
              </a:rPr>
              <a:t>TFRM.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u="sng" dirty="0">
                <a:latin typeface="Trebuchet MS" panose="020B0603020202020204" pitchFamily="34" charset="0"/>
                <a:cs typeface="Arial" panose="020B0604020202020204" pitchFamily="34" charset="0"/>
              </a:rPr>
              <a:t>Municípios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  <a:cs typeface="Arial" panose="020B0604020202020204" pitchFamily="34" charset="0"/>
              </a:rPr>
              <a:t>IPTU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  <a:cs typeface="Arial" panose="020B0604020202020204" pitchFamily="34" charset="0"/>
              </a:rPr>
              <a:t>Taxas municipais diversas (vide localização e funcionamento)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  <a:cs typeface="Arial" panose="020B0604020202020204" pitchFamily="34" charset="0"/>
              </a:rPr>
              <a:t>TFRM (</a:t>
            </a:r>
            <a:r>
              <a:rPr lang="pt-BR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ADIs</a:t>
            </a:r>
            <a:r>
              <a:rPr lang="pt-BR" sz="1600" dirty="0">
                <a:latin typeface="Trebuchet MS" panose="020B0603020202020204" pitchFamily="34" charset="0"/>
                <a:cs typeface="Arial" panose="020B0604020202020204" pitchFamily="34" charset="0"/>
              </a:rPr>
              <a:t> 4.785, 4.786 e 4.787)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  <a:cs typeface="Arial" panose="020B0604020202020204" pitchFamily="34" charset="0"/>
              </a:rPr>
              <a:t>ISS (ou ISSQN) variando de 0% a 5%</a:t>
            </a:r>
            <a:endParaRPr lang="pt-BR" sz="14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ágrima 5">
            <a:extLst>
              <a:ext uri="{FF2B5EF4-FFF2-40B4-BE49-F238E27FC236}">
                <a16:creationId xmlns:a16="http://schemas.microsoft.com/office/drawing/2014/main" id="{2E8EA056-5217-A4F4-BAB3-E48709302781}"/>
              </a:ext>
            </a:extLst>
          </p:cNvPr>
          <p:cNvSpPr/>
          <p:nvPr/>
        </p:nvSpPr>
        <p:spPr>
          <a:xfrm>
            <a:off x="6280129" y="4975543"/>
            <a:ext cx="2533881" cy="1841157"/>
          </a:xfrm>
          <a:prstGeom prst="teardrop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CE50C67-39D3-493D-991A-355FE9817E93}"/>
              </a:ext>
            </a:extLst>
          </p:cNvPr>
          <p:cNvSpPr txBox="1"/>
          <p:nvPr/>
        </p:nvSpPr>
        <p:spPr>
          <a:xfrm>
            <a:off x="6777296" y="5158271"/>
            <a:ext cx="2169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Qualquer empresa instalada no Brasil está sujeita aos mesmos tributos</a:t>
            </a:r>
          </a:p>
        </p:txBody>
      </p:sp>
    </p:spTree>
    <p:extLst>
      <p:ext uri="{BB962C8B-B14F-4D97-AF65-F5344CB8AC3E}">
        <p14:creationId xmlns:p14="http://schemas.microsoft.com/office/powerpoint/2010/main" val="157863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714" y="3505740"/>
            <a:ext cx="2195286" cy="33522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0523" y="1286657"/>
            <a:ext cx="5588191" cy="3977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GB" sz="2800" b="1" spc="100" dirty="0" err="1">
                <a:solidFill>
                  <a:srgbClr val="003865"/>
                </a:solidFill>
                <a:latin typeface="Arial"/>
              </a:rPr>
              <a:t>Aspectos</a:t>
            </a:r>
            <a:r>
              <a:rPr lang="en-GB" sz="2800" b="1" spc="100" dirty="0">
                <a:solidFill>
                  <a:srgbClr val="003865"/>
                </a:solidFill>
                <a:latin typeface="Arial"/>
              </a:rPr>
              <a:t> </a:t>
            </a:r>
            <a:r>
              <a:rPr lang="en-GB" sz="2800" b="1" spc="100" dirty="0" err="1">
                <a:solidFill>
                  <a:srgbClr val="003865"/>
                </a:solidFill>
                <a:latin typeface="Arial"/>
              </a:rPr>
              <a:t>Tributários</a:t>
            </a:r>
            <a:endParaRPr lang="en-GB" sz="2800" b="1" spc="100" dirty="0">
              <a:solidFill>
                <a:srgbClr val="003865"/>
              </a:solidFill>
              <a:latin typeface="Arial"/>
            </a:endParaRPr>
          </a:p>
          <a:p>
            <a:pPr algn="ctr">
              <a:lnSpc>
                <a:spcPts val="4500"/>
              </a:lnSpc>
            </a:pPr>
            <a:r>
              <a:rPr lang="en-GB" sz="2800" b="1" spc="100" dirty="0" err="1">
                <a:solidFill>
                  <a:srgbClr val="003865"/>
                </a:solidFill>
                <a:latin typeface="Arial"/>
              </a:rPr>
              <a:t>Específicos</a:t>
            </a:r>
            <a:r>
              <a:rPr lang="en-GB" sz="2800" b="1" spc="100" dirty="0">
                <a:solidFill>
                  <a:srgbClr val="003865"/>
                </a:solidFill>
                <a:latin typeface="Arial"/>
              </a:rPr>
              <a:t> da Mineração:</a:t>
            </a:r>
          </a:p>
          <a:p>
            <a:pPr algn="ctr">
              <a:lnSpc>
                <a:spcPts val="4500"/>
              </a:lnSpc>
            </a:pPr>
            <a:r>
              <a:rPr lang="pt-BR" sz="2800" b="1" spc="100" dirty="0">
                <a:solidFill>
                  <a:srgbClr val="003865"/>
                </a:solidFill>
                <a:latin typeface="Arial"/>
              </a:rPr>
              <a:t> </a:t>
            </a:r>
            <a:r>
              <a:rPr lang="pt-BR" sz="2800" b="1" i="1" spc="100" dirty="0">
                <a:solidFill>
                  <a:srgbClr val="003865"/>
                </a:solidFill>
                <a:latin typeface="Arial"/>
              </a:rPr>
              <a:t>Compensação Financeira pela Exploração Mineral – CFEM</a:t>
            </a:r>
          </a:p>
          <a:p>
            <a:pPr algn="ctr">
              <a:lnSpc>
                <a:spcPts val="4500"/>
              </a:lnSpc>
            </a:pPr>
            <a:r>
              <a:rPr lang="pt-BR" sz="2800" b="1" i="1" spc="100" dirty="0">
                <a:solidFill>
                  <a:srgbClr val="003865"/>
                </a:solidFill>
                <a:latin typeface="Arial"/>
              </a:rPr>
              <a:t>e Taxas Estaduais de Fiscalização de Atividade Minerária - TFRM</a:t>
            </a:r>
            <a:endParaRPr lang="en-GB" sz="3600" i="1" spc="100" dirty="0">
              <a:solidFill>
                <a:srgbClr val="003865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16399" y="3390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Lágrima 1">
            <a:extLst>
              <a:ext uri="{FF2B5EF4-FFF2-40B4-BE49-F238E27FC236}">
                <a16:creationId xmlns:a16="http://schemas.microsoft.com/office/drawing/2014/main" id="{B68FC296-64A3-EB83-AA8D-F7B4DB9D756F}"/>
              </a:ext>
            </a:extLst>
          </p:cNvPr>
          <p:cNvSpPr/>
          <p:nvPr/>
        </p:nvSpPr>
        <p:spPr>
          <a:xfrm>
            <a:off x="251014" y="5263708"/>
            <a:ext cx="2533881" cy="1519938"/>
          </a:xfrm>
          <a:prstGeom prst="teardrop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E13F77-A1FC-53F5-112A-FD605D6A4685}"/>
              </a:ext>
            </a:extLst>
          </p:cNvPr>
          <p:cNvSpPr txBox="1"/>
          <p:nvPr/>
        </p:nvSpPr>
        <p:spPr>
          <a:xfrm>
            <a:off x="758906" y="5323004"/>
            <a:ext cx="2195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Não há benefício</a:t>
            </a:r>
          </a:p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fiscal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 específico 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para atividade mine-</a:t>
            </a:r>
          </a:p>
          <a:p>
            <a:r>
              <a:rPr lang="pt-BR" dirty="0" err="1">
                <a:solidFill>
                  <a:schemeClr val="accent6">
                    <a:lumMod val="75000"/>
                  </a:schemeClr>
                </a:solidFill>
              </a:rPr>
              <a:t>ral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 no Brasil</a:t>
            </a:r>
          </a:p>
        </p:txBody>
      </p:sp>
    </p:spTree>
    <p:extLst>
      <p:ext uri="{BB962C8B-B14F-4D97-AF65-F5344CB8AC3E}">
        <p14:creationId xmlns:p14="http://schemas.microsoft.com/office/powerpoint/2010/main" val="371123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1495</Words>
  <Application>Microsoft Office PowerPoint</Application>
  <PresentationFormat>Apresentação na tela (4:3)</PresentationFormat>
  <Paragraphs>203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iMac</dc:creator>
  <cp:lastModifiedBy>Roberta Santana Oliveira</cp:lastModifiedBy>
  <cp:revision>20</cp:revision>
  <cp:lastPrinted>2023-04-24T20:24:47Z</cp:lastPrinted>
  <dcterms:created xsi:type="dcterms:W3CDTF">2020-11-25T16:25:38Z</dcterms:created>
  <dcterms:modified xsi:type="dcterms:W3CDTF">2023-04-26T11:33:43Z</dcterms:modified>
</cp:coreProperties>
</file>